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2" r:id="rId4"/>
    <p:sldMasterId id="2147483727" r:id="rId5"/>
    <p:sldMasterId id="2147483733" r:id="rId6"/>
    <p:sldMasterId id="2147483738" r:id="rId7"/>
    <p:sldMasterId id="2147483740" r:id="rId8"/>
  </p:sldMasterIdLst>
  <p:notesMasterIdLst>
    <p:notesMasterId r:id="rId32"/>
  </p:notesMasterIdLst>
  <p:handoutMasterIdLst>
    <p:handoutMasterId r:id="rId33"/>
  </p:handoutMasterIdLst>
  <p:sldIdLst>
    <p:sldId id="4798" r:id="rId9"/>
    <p:sldId id="4804" r:id="rId10"/>
    <p:sldId id="4898" r:id="rId11"/>
    <p:sldId id="4911" r:id="rId12"/>
    <p:sldId id="4923" r:id="rId13"/>
    <p:sldId id="4910" r:id="rId14"/>
    <p:sldId id="4917" r:id="rId15"/>
    <p:sldId id="4906" r:id="rId16"/>
    <p:sldId id="4918" r:id="rId17"/>
    <p:sldId id="4912" r:id="rId18"/>
    <p:sldId id="4919" r:id="rId19"/>
    <p:sldId id="4908" r:id="rId20"/>
    <p:sldId id="4916" r:id="rId21"/>
    <p:sldId id="4913" r:id="rId22"/>
    <p:sldId id="4915" r:id="rId23"/>
    <p:sldId id="4914" r:id="rId24"/>
    <p:sldId id="4907" r:id="rId25"/>
    <p:sldId id="4924" r:id="rId26"/>
    <p:sldId id="4925" r:id="rId27"/>
    <p:sldId id="4926" r:id="rId28"/>
    <p:sldId id="4927" r:id="rId29"/>
    <p:sldId id="4921" r:id="rId30"/>
    <p:sldId id="281" r:id="rId31"/>
  </p:sldIdLst>
  <p:sldSz cx="9144000" cy="5143500" type="screen16x9"/>
  <p:notesSz cx="9296400" cy="70104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ARK THEME |Primary|" id="{FA731FA9-3C1F-44A8-B73F-72B76E9C5E5A}">
          <p14:sldIdLst>
            <p14:sldId id="4798"/>
            <p14:sldId id="4804"/>
            <p14:sldId id="4898"/>
            <p14:sldId id="4911"/>
            <p14:sldId id="4923"/>
            <p14:sldId id="4910"/>
            <p14:sldId id="4917"/>
            <p14:sldId id="4906"/>
            <p14:sldId id="4918"/>
            <p14:sldId id="4912"/>
            <p14:sldId id="4919"/>
            <p14:sldId id="4908"/>
            <p14:sldId id="4916"/>
            <p14:sldId id="4913"/>
            <p14:sldId id="4915"/>
            <p14:sldId id="4914"/>
            <p14:sldId id="4907"/>
            <p14:sldId id="4924"/>
            <p14:sldId id="4925"/>
            <p14:sldId id="4926"/>
            <p14:sldId id="4927"/>
            <p14:sldId id="4921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pos="240" userDrawn="1">
          <p15:clr>
            <a:srgbClr val="A4A3A4"/>
          </p15:clr>
        </p15:guide>
        <p15:guide id="2" orient="horz" pos="1811" userDrawn="1">
          <p15:clr>
            <a:srgbClr val="A4A3A4"/>
          </p15:clr>
        </p15:guide>
        <p15:guide id="3" pos="5534" userDrawn="1">
          <p15:clr>
            <a:srgbClr val="A4A3A4"/>
          </p15:clr>
        </p15:guide>
        <p15:guide id="4" pos="2880" userDrawn="1">
          <p15:clr>
            <a:srgbClr val="A4A3A4"/>
          </p15:clr>
        </p15:guide>
        <p15:guide id="5" pos="3039" userDrawn="1">
          <p15:clr>
            <a:srgbClr val="A4A3A4"/>
          </p15:clr>
        </p15:guide>
        <p15:guide id="6" pos="2721" userDrawn="1">
          <p15:clr>
            <a:srgbClr val="A4A3A4"/>
          </p15:clr>
        </p15:guide>
        <p15:guide id="7" orient="horz" pos="713" userDrawn="1">
          <p15:clr>
            <a:srgbClr val="A4A3A4"/>
          </p15:clr>
        </p15:guide>
        <p15:guide id="8" orient="horz" pos="2935" userDrawn="1">
          <p15:clr>
            <a:srgbClr val="A4A3A4"/>
          </p15:clr>
        </p15:guide>
        <p15:guide id="9" pos="3855" userDrawn="1">
          <p15:clr>
            <a:srgbClr val="A4A3A4"/>
          </p15:clr>
        </p15:guide>
        <p15:guide id="10" orient="horz" pos="261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EB20"/>
    <a:srgbClr val="003738"/>
    <a:srgbClr val="081735"/>
    <a:srgbClr val="FF9900"/>
    <a:srgbClr val="D86613"/>
    <a:srgbClr val="DF8C42"/>
    <a:srgbClr val="00B336"/>
    <a:srgbClr val="CD2264"/>
    <a:srgbClr val="00E296"/>
    <a:srgbClr val="2887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93" autoAdjust="0"/>
    <p:restoredTop sz="96327" autoAdjust="0"/>
  </p:normalViewPr>
  <p:slideViewPr>
    <p:cSldViewPr snapToGrid="0" showGuides="1">
      <p:cViewPr varScale="1">
        <p:scale>
          <a:sx n="145" d="100"/>
          <a:sy n="145" d="100"/>
        </p:scale>
        <p:origin x="486" y="126"/>
      </p:cViewPr>
      <p:guideLst>
        <p:guide pos="240"/>
        <p:guide orient="horz" pos="1811"/>
        <p:guide pos="5534"/>
        <p:guide pos="2880"/>
        <p:guide pos="3039"/>
        <p:guide pos="2721"/>
        <p:guide orient="horz" pos="713"/>
        <p:guide orient="horz" pos="2935"/>
        <p:guide pos="3855"/>
        <p:guide orient="horz" pos="261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28" d="100"/>
          <a:sy n="128" d="100"/>
        </p:scale>
        <p:origin x="1134" y="12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014" y="0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5E99C-BE4E-4355-90D5-0EE3464258D9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658444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014" y="6658444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3E43BF-A41D-4418-A59B-857761317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162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2B9AD4B-8655-4940-A3C2-456FA4D65BFE}" type="datetimeFigureOut">
              <a:rPr lang="en-US" smtClean="0"/>
              <a:t>11/6/2020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5"/>
            <a:ext cx="7437120" cy="276034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50144F6-1F44-484E-96B6-CAB23FCB3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077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49C33-A899-4080-B833-E3FCF70FA0F1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3448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CA2FBCA5-FF7F-4893-A009-389B11647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81719" y="0"/>
            <a:ext cx="6071209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6800D1-0974-400C-8BFF-FCD0EDB6CD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999" y="393167"/>
            <a:ext cx="1514793" cy="273183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ACDD46-5FD6-43CE-A42F-7F4643D734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9999" y="3711344"/>
            <a:ext cx="792000" cy="792000"/>
          </a:xfrm>
          <a:prstGeom prst="roundRect">
            <a:avLst>
              <a:gd name="adj" fmla="val 10109"/>
            </a:avLst>
          </a:prstGeom>
        </p:spPr>
        <p:txBody>
          <a:bodyPr anchor="ctr"/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BAA114B-817D-4139-97BE-4AA934DAB5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89952" y="3635375"/>
            <a:ext cx="2420988" cy="3416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857A6C7-4617-40A4-978D-081D073C68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89952" y="4063323"/>
            <a:ext cx="2420988" cy="49212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400"/>
            </a:lvl1pPr>
          </a:lstStyle>
          <a:p>
            <a:r>
              <a:rPr lang="en-IN"/>
              <a:t>Job Title</a:t>
            </a:r>
          </a:p>
          <a:p>
            <a:r>
              <a:rPr lang="en-IN"/>
              <a:t>   Email</a:t>
            </a:r>
            <a:endParaRPr lang="en-IN" dirty="0"/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D4EDB69-78E3-4E03-BC8B-4243D85813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999" y="1772275"/>
            <a:ext cx="8425226" cy="1446550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i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title style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79B7A579-3BFD-4025-8A79-F4D0240428C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908747" y="3711344"/>
            <a:ext cx="792000" cy="792000"/>
          </a:xfrm>
          <a:prstGeom prst="roundRect">
            <a:avLst>
              <a:gd name="adj" fmla="val 10109"/>
            </a:avLst>
          </a:prstGeom>
        </p:spPr>
        <p:txBody>
          <a:bodyPr anchor="ctr"/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E4A8CF2-1E21-4460-91C8-C403BE5BAA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38700" y="3635375"/>
            <a:ext cx="2420988" cy="3416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ED69CD27-FD8D-4EEC-9E86-9E351CE5A7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8700" y="4063323"/>
            <a:ext cx="2420988" cy="49212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400"/>
            </a:lvl1pPr>
          </a:lstStyle>
          <a:p>
            <a:r>
              <a:rPr lang="en-IN"/>
              <a:t>Job Title</a:t>
            </a:r>
          </a:p>
          <a:p>
            <a:r>
              <a:rPr lang="en-IN"/>
              <a:t>   Email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3095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2156251"/>
            <a:ext cx="8426450" cy="8309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8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30756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and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4B3969-8F24-4306-8F99-DE0AD978F8F8}"/>
              </a:ext>
            </a:extLst>
          </p:cNvPr>
          <p:cNvSpPr txBox="1"/>
          <p:nvPr userDrawn="1"/>
        </p:nvSpPr>
        <p:spPr>
          <a:xfrm>
            <a:off x="365760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solidFill>
                  <a:srgbClr val="467D7D"/>
                </a:solidFill>
                <a:latin typeface="+mn-lt"/>
              </a:rPr>
              <a:t>© 2020 Veeam Software. Confidential information. All rights reserved. All trademarks are the property of their respective owners.</a:t>
            </a:r>
          </a:p>
        </p:txBody>
      </p:sp>
      <p:pic>
        <p:nvPicPr>
          <p:cNvPr id="3" name="Picture 23">
            <a:extLst>
              <a:ext uri="{FF2B5EF4-FFF2-40B4-BE49-F238E27FC236}">
                <a16:creationId xmlns:a16="http://schemas.microsoft.com/office/drawing/2014/main" id="{DE42E065-B9F8-43D6-84E6-71442472AE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9678" y="4943158"/>
            <a:ext cx="526732" cy="9499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021581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8">
            <a:extLst>
              <a:ext uri="{FF2B5EF4-FFF2-40B4-BE49-F238E27FC236}">
                <a16:creationId xmlns:a16="http://schemas.microsoft.com/office/drawing/2014/main" id="{81BF27E3-29A3-4392-ABB0-4F4BF19637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9678" y="4943158"/>
            <a:ext cx="526732" cy="9499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692053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782B3E-3B73-4B37-A318-6473A77BB185}"/>
              </a:ext>
            </a:extLst>
          </p:cNvPr>
          <p:cNvSpPr txBox="1"/>
          <p:nvPr userDrawn="1"/>
        </p:nvSpPr>
        <p:spPr>
          <a:xfrm>
            <a:off x="365760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solidFill>
                  <a:srgbClr val="467D7D"/>
                </a:solidFill>
                <a:latin typeface="+mn-lt"/>
              </a:rPr>
              <a:t>© 2020 Veeam Software. Confidential information. All rights reserved. All trademarks are the property of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5488253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ta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84883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E76FCE4-4947-4368-B296-E442B74FBFF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marR="0" indent="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+mj-lt"/>
              <a:buNone/>
              <a:tabLst/>
              <a:defRPr sz="1600"/>
            </a:lvl1pPr>
          </a:lstStyle>
          <a:p>
            <a:pPr marL="457200" marR="0" lvl="0" indent="-45720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                 </a:t>
            </a:r>
          </a:p>
          <a:p>
            <a:pPr marL="259654" marR="0" lvl="0" indent="-259654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lang="en-US" dirty="0"/>
          </a:p>
          <a:p>
            <a:pPr marL="259654" marR="0" lvl="0" indent="-259654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lang="en-US" dirty="0"/>
          </a:p>
          <a:p>
            <a:pPr marL="259654" marR="0" lvl="0" indent="-259654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lang="en-US" dirty="0"/>
          </a:p>
          <a:p>
            <a:pPr marL="457200" marR="0" lvl="0" indent="-45720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                                                   </a:t>
            </a:r>
          </a:p>
          <a:p>
            <a:pPr marL="457200" marR="0" lvl="0" indent="-45720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endParaRPr lang="en-US" dirty="0"/>
          </a:p>
          <a:p>
            <a:pPr marL="457200" marR="0" lvl="0" indent="-45720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endParaRPr lang="en-US" dirty="0"/>
          </a:p>
          <a:p>
            <a:pPr marL="457200" marR="0" lvl="0" indent="-45720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                                                                               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1B78CA-C852-440F-8BA5-EB36DD122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3" y="2039353"/>
            <a:ext cx="3646514" cy="10066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5999B23-3FB2-4647-810B-271917018B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0002" y="3242510"/>
            <a:ext cx="3658545" cy="10948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0481400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 Light T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33BEF-DB84-4BDC-BFE3-94EC5820C8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1" y="1018801"/>
            <a:ext cx="8395380" cy="3781800"/>
          </a:xfr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94289D-CD76-4E0C-A54E-7C67B36C0809}"/>
              </a:ext>
            </a:extLst>
          </p:cNvPr>
          <p:cNvSpPr txBox="1"/>
          <p:nvPr userDrawn="1"/>
        </p:nvSpPr>
        <p:spPr>
          <a:xfrm>
            <a:off x="365760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80000">
                      <a:srgbClr val="000000">
                        <a:lumMod val="65000"/>
                        <a:lumOff val="35000"/>
                      </a:srgbClr>
                    </a:gs>
                  </a:gsLst>
                  <a:lin ang="16200000" scaled="0"/>
                </a:gradFill>
                <a:latin typeface="+mn-lt"/>
              </a:rPr>
              <a:t>© 2020 Veeam Software. Confidential information. All rights reserved. All trademarks are the property of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28840283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ight T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94289D-CD76-4E0C-A54E-7C67B36C0809}"/>
              </a:ext>
            </a:extLst>
          </p:cNvPr>
          <p:cNvSpPr txBox="1"/>
          <p:nvPr userDrawn="1"/>
        </p:nvSpPr>
        <p:spPr>
          <a:xfrm>
            <a:off x="365760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80000">
                      <a:srgbClr val="000000">
                        <a:lumMod val="65000"/>
                        <a:lumOff val="35000"/>
                      </a:srgbClr>
                    </a:gs>
                  </a:gsLst>
                  <a:lin ang="16200000" scaled="0"/>
                </a:gradFill>
                <a:latin typeface="+mn-lt"/>
              </a:rPr>
              <a:t>© 2020 Veeam Software. Confidential information. All rights reserved. All trademarks are the property of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33434029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Light T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528E1C-002B-4864-BEFA-FD4ED80D516C}"/>
              </a:ext>
            </a:extLst>
          </p:cNvPr>
          <p:cNvSpPr/>
          <p:nvPr userDrawn="1"/>
        </p:nvSpPr>
        <p:spPr bwMode="auto">
          <a:xfrm>
            <a:off x="0" y="0"/>
            <a:ext cx="3240911" cy="5143500"/>
          </a:xfrm>
          <a:prstGeom prst="rect">
            <a:avLst/>
          </a:prstGeom>
          <a:solidFill>
            <a:srgbClr val="00373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33BEF-DB84-4BDC-BFE3-94EC5820C8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8776" y="2995862"/>
            <a:ext cx="2594977" cy="1720821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 marL="342900" indent="-3429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7C0316-B0C5-4D37-9BAD-04616A389F3C}"/>
              </a:ext>
            </a:extLst>
          </p:cNvPr>
          <p:cNvSpPr txBox="1"/>
          <p:nvPr userDrawn="1"/>
        </p:nvSpPr>
        <p:spPr>
          <a:xfrm>
            <a:off x="3614289" y="4972049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80000">
                      <a:srgbClr val="000000">
                        <a:lumMod val="65000"/>
                        <a:lumOff val="35000"/>
                      </a:srgbClr>
                    </a:gs>
                  </a:gsLst>
                  <a:lin ang="16200000" scaled="0"/>
                </a:gradFill>
                <a:latin typeface="+mn-lt"/>
              </a:rPr>
              <a:t>© 2020 Veeam Software. Confidential information. All rights reserved. All trademarks are the property of their respective owners.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561097"/>
            <a:ext cx="2582946" cy="730919"/>
          </a:xfrm>
        </p:spPr>
        <p:txBody>
          <a:bodyPr/>
          <a:lstStyle>
            <a:lvl1pPr>
              <a:defRPr>
                <a:solidFill>
                  <a:srgbClr val="93EB2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91D759-83C1-499A-899D-DD9A972617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7089" y="428625"/>
            <a:ext cx="5138291" cy="435673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465304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317BB6-6E7C-4F98-AC85-3EFF2CA904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81719" y="0"/>
            <a:ext cx="6071209" cy="51435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2156251"/>
            <a:ext cx="8426450" cy="8309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8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7801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2156251"/>
            <a:ext cx="8426450" cy="8309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8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5868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377B9CD-1CC5-4D3F-A5FD-C8634A93E3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81719" y="0"/>
            <a:ext cx="6071209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D85DF6-C71C-4E21-8FAE-B6FFD3D89A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4423" y="3882079"/>
            <a:ext cx="1495153" cy="269641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0238" y="2161159"/>
            <a:ext cx="8423524" cy="821182"/>
          </a:xfrm>
          <a:prstGeom prst="rect">
            <a:avLst/>
          </a:prstGeom>
        </p:spPr>
        <p:txBody>
          <a:bodyPr bIns="36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02622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01C327-6256-453C-B045-711FF99563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999" y="1023938"/>
            <a:ext cx="8425225" cy="3845242"/>
          </a:xfrm>
        </p:spPr>
        <p:txBody>
          <a:bodyPr/>
          <a:lstStyle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8942589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909670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6A111CE8-5105-42A2-8DF8-9E10E91507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2286696"/>
            <a:ext cx="2043008" cy="553998"/>
          </a:xfrm>
        </p:spPr>
        <p:txBody>
          <a:bodyPr wrap="square" tIns="0" bIns="72000" anchor="ctr">
            <a:no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ACEE12E2-DC79-4DB8-8F61-A48797604D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64492" y="158720"/>
            <a:ext cx="600075" cy="215444"/>
          </a:xfrm>
        </p:spPr>
        <p:txBody>
          <a:bodyPr anchor="ctr"/>
          <a:lstStyle>
            <a:lvl1pPr>
              <a:defRPr sz="1400">
                <a:solidFill>
                  <a:srgbClr val="43FFC0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1B0220FB-2BEC-4FFF-B14A-D721C7D2D3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64492" y="574962"/>
            <a:ext cx="600075" cy="215444"/>
          </a:xfrm>
        </p:spPr>
        <p:txBody>
          <a:bodyPr anchor="ctr"/>
          <a:lstStyle>
            <a:lvl1pPr>
              <a:defRPr sz="1400">
                <a:solidFill>
                  <a:srgbClr val="43FFC0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3A131D73-7C36-4DDC-A6D8-5EAC2443E9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64492" y="995583"/>
            <a:ext cx="600075" cy="215444"/>
          </a:xfrm>
        </p:spPr>
        <p:txBody>
          <a:bodyPr anchor="ctr"/>
          <a:lstStyle>
            <a:lvl1pPr>
              <a:defRPr sz="1400">
                <a:solidFill>
                  <a:srgbClr val="43FFC0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6" name="Text Placeholder 32">
            <a:extLst>
              <a:ext uri="{FF2B5EF4-FFF2-40B4-BE49-F238E27FC236}">
                <a16:creationId xmlns:a16="http://schemas.microsoft.com/office/drawing/2014/main" id="{0CBFCC4D-17A1-4AFA-BEB6-A0DE0D2FF5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4492" y="1413661"/>
            <a:ext cx="600075" cy="215444"/>
          </a:xfrm>
        </p:spPr>
        <p:txBody>
          <a:bodyPr anchor="ctr"/>
          <a:lstStyle>
            <a:lvl1pPr>
              <a:defRPr sz="1400">
                <a:solidFill>
                  <a:srgbClr val="43FFC0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EDFC5E25-A88C-4AA9-9552-A93F5FD62BE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64492" y="1826279"/>
            <a:ext cx="600075" cy="215444"/>
          </a:xfrm>
        </p:spPr>
        <p:txBody>
          <a:bodyPr anchor="ctr"/>
          <a:lstStyle>
            <a:lvl1pPr>
              <a:defRPr sz="1400">
                <a:solidFill>
                  <a:srgbClr val="43FFC0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8" name="Text Placeholder 32">
            <a:extLst>
              <a:ext uri="{FF2B5EF4-FFF2-40B4-BE49-F238E27FC236}">
                <a16:creationId xmlns:a16="http://schemas.microsoft.com/office/drawing/2014/main" id="{18D336BD-BCE9-4B92-BF82-56EC09C39E2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64492" y="2239266"/>
            <a:ext cx="600075" cy="215444"/>
          </a:xfrm>
        </p:spPr>
        <p:txBody>
          <a:bodyPr anchor="ctr"/>
          <a:lstStyle>
            <a:lvl1pPr>
              <a:defRPr sz="1400">
                <a:solidFill>
                  <a:srgbClr val="43FFC0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9" name="Text Placeholder 32">
            <a:extLst>
              <a:ext uri="{FF2B5EF4-FFF2-40B4-BE49-F238E27FC236}">
                <a16:creationId xmlns:a16="http://schemas.microsoft.com/office/drawing/2014/main" id="{AF1D6194-70A6-40CE-977E-0CF7545649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64492" y="2653537"/>
            <a:ext cx="600075" cy="215444"/>
          </a:xfrm>
        </p:spPr>
        <p:txBody>
          <a:bodyPr anchor="ctr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2FB42E81-80F4-4306-9A58-816A1746E3D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64492" y="3071006"/>
            <a:ext cx="600075" cy="215444"/>
          </a:xfrm>
        </p:spPr>
        <p:txBody>
          <a:bodyPr anchor="ctr"/>
          <a:lstStyle>
            <a:lvl1pPr>
              <a:defRPr sz="1400">
                <a:solidFill>
                  <a:srgbClr val="43FFC0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1" name="Text Placeholder 32">
            <a:extLst>
              <a:ext uri="{FF2B5EF4-FFF2-40B4-BE49-F238E27FC236}">
                <a16:creationId xmlns:a16="http://schemas.microsoft.com/office/drawing/2014/main" id="{3B8370BD-F774-4BAC-9596-953D61E64D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64492" y="3488481"/>
            <a:ext cx="600075" cy="215444"/>
          </a:xfrm>
        </p:spPr>
        <p:txBody>
          <a:bodyPr anchor="ctr"/>
          <a:lstStyle>
            <a:lvl1pPr>
              <a:defRPr sz="1400">
                <a:solidFill>
                  <a:srgbClr val="43FFC0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2" name="Text Placeholder 32">
            <a:extLst>
              <a:ext uri="{FF2B5EF4-FFF2-40B4-BE49-F238E27FC236}">
                <a16:creationId xmlns:a16="http://schemas.microsoft.com/office/drawing/2014/main" id="{9B13FADB-F483-4604-9566-8C00210C82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64492" y="3905621"/>
            <a:ext cx="600075" cy="215444"/>
          </a:xfrm>
        </p:spPr>
        <p:txBody>
          <a:bodyPr anchor="ctr"/>
          <a:lstStyle>
            <a:lvl1pPr>
              <a:defRPr sz="1400">
                <a:solidFill>
                  <a:srgbClr val="43FFC0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3" name="Text Placeholder 32">
            <a:extLst>
              <a:ext uri="{FF2B5EF4-FFF2-40B4-BE49-F238E27FC236}">
                <a16:creationId xmlns:a16="http://schemas.microsoft.com/office/drawing/2014/main" id="{8F4282EE-83F0-4E55-8872-4F79A29AB1F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64492" y="4326242"/>
            <a:ext cx="600075" cy="215444"/>
          </a:xfrm>
        </p:spPr>
        <p:txBody>
          <a:bodyPr anchor="ctr"/>
          <a:lstStyle>
            <a:lvl1pPr>
              <a:defRPr sz="1400">
                <a:solidFill>
                  <a:srgbClr val="43FFC0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4" name="Text Placeholder 32">
            <a:extLst>
              <a:ext uri="{FF2B5EF4-FFF2-40B4-BE49-F238E27FC236}">
                <a16:creationId xmlns:a16="http://schemas.microsoft.com/office/drawing/2014/main" id="{A0EC6607-79A8-4371-9E8F-0E526366B2B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564492" y="4746863"/>
            <a:ext cx="600075" cy="215444"/>
          </a:xfrm>
        </p:spPr>
        <p:txBody>
          <a:bodyPr anchor="ctr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5" name="Text Placeholder 32">
            <a:extLst>
              <a:ext uri="{FF2B5EF4-FFF2-40B4-BE49-F238E27FC236}">
                <a16:creationId xmlns:a16="http://schemas.microsoft.com/office/drawing/2014/main" id="{1A95914A-14E3-4346-8A69-611FCF70AF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56212" y="153922"/>
            <a:ext cx="3529448" cy="223103"/>
          </a:xfrm>
        </p:spPr>
        <p:txBody>
          <a:bodyPr anchor="ctr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6" name="Text Placeholder 32">
            <a:extLst>
              <a:ext uri="{FF2B5EF4-FFF2-40B4-BE49-F238E27FC236}">
                <a16:creationId xmlns:a16="http://schemas.microsoft.com/office/drawing/2014/main" id="{271CCE4F-DE19-4818-8A0F-D081E683FA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56212" y="574962"/>
            <a:ext cx="3529448" cy="220142"/>
          </a:xfrm>
        </p:spPr>
        <p:txBody>
          <a:bodyPr anchor="ctr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7" name="Text Placeholder 32">
            <a:extLst>
              <a:ext uri="{FF2B5EF4-FFF2-40B4-BE49-F238E27FC236}">
                <a16:creationId xmlns:a16="http://schemas.microsoft.com/office/drawing/2014/main" id="{4B1F9B2B-DD0D-4AC4-BEBA-B9014DDCE10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56212" y="995583"/>
            <a:ext cx="3529448" cy="220142"/>
          </a:xfrm>
        </p:spPr>
        <p:txBody>
          <a:bodyPr anchor="ctr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8" name="Text Placeholder 32">
            <a:extLst>
              <a:ext uri="{FF2B5EF4-FFF2-40B4-BE49-F238E27FC236}">
                <a16:creationId xmlns:a16="http://schemas.microsoft.com/office/drawing/2014/main" id="{6DB60D81-6C41-4C6A-BC78-8544A740EAC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56212" y="1413661"/>
            <a:ext cx="3529448" cy="215444"/>
          </a:xfrm>
        </p:spPr>
        <p:txBody>
          <a:bodyPr anchor="ctr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53" name="Text Placeholder 32">
            <a:extLst>
              <a:ext uri="{FF2B5EF4-FFF2-40B4-BE49-F238E27FC236}">
                <a16:creationId xmlns:a16="http://schemas.microsoft.com/office/drawing/2014/main" id="{02AD0019-124C-4DF8-8ECD-F9FD3CBE7D3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56212" y="1826279"/>
            <a:ext cx="3529448" cy="223103"/>
          </a:xfrm>
        </p:spPr>
        <p:txBody>
          <a:bodyPr anchor="ctr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54" name="Text Placeholder 32">
            <a:extLst>
              <a:ext uri="{FF2B5EF4-FFF2-40B4-BE49-F238E27FC236}">
                <a16:creationId xmlns:a16="http://schemas.microsoft.com/office/drawing/2014/main" id="{D672A5B7-973A-4D82-9A6A-C55FA872335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56212" y="2247319"/>
            <a:ext cx="3529448" cy="220142"/>
          </a:xfrm>
        </p:spPr>
        <p:txBody>
          <a:bodyPr anchor="ctr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55" name="Text Placeholder 32">
            <a:extLst>
              <a:ext uri="{FF2B5EF4-FFF2-40B4-BE49-F238E27FC236}">
                <a16:creationId xmlns:a16="http://schemas.microsoft.com/office/drawing/2014/main" id="{9A9E9E75-F671-4378-828A-57A41032DA1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56212" y="2667940"/>
            <a:ext cx="3529448" cy="220142"/>
          </a:xfrm>
        </p:spPr>
        <p:txBody>
          <a:bodyPr anchor="ctr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56" name="Text Placeholder 32">
            <a:extLst>
              <a:ext uri="{FF2B5EF4-FFF2-40B4-BE49-F238E27FC236}">
                <a16:creationId xmlns:a16="http://schemas.microsoft.com/office/drawing/2014/main" id="{F173A791-870F-4DD2-9E55-502DBC41551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56212" y="3086018"/>
            <a:ext cx="3529448" cy="215444"/>
          </a:xfrm>
        </p:spPr>
        <p:txBody>
          <a:bodyPr anchor="ctr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57" name="Text Placeholder 32">
            <a:extLst>
              <a:ext uri="{FF2B5EF4-FFF2-40B4-BE49-F238E27FC236}">
                <a16:creationId xmlns:a16="http://schemas.microsoft.com/office/drawing/2014/main" id="{D53C7753-A663-4631-8913-11DA77C2CB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6212" y="3487124"/>
            <a:ext cx="3529448" cy="223103"/>
          </a:xfrm>
        </p:spPr>
        <p:txBody>
          <a:bodyPr anchor="ctr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58" name="Text Placeholder 32">
            <a:extLst>
              <a:ext uri="{FF2B5EF4-FFF2-40B4-BE49-F238E27FC236}">
                <a16:creationId xmlns:a16="http://schemas.microsoft.com/office/drawing/2014/main" id="{B3E46D1C-B7AD-49A3-B354-EE9A0BDAA1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656212" y="3908164"/>
            <a:ext cx="3529448" cy="220142"/>
          </a:xfrm>
        </p:spPr>
        <p:txBody>
          <a:bodyPr anchor="ctr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59" name="Text Placeholder 32">
            <a:extLst>
              <a:ext uri="{FF2B5EF4-FFF2-40B4-BE49-F238E27FC236}">
                <a16:creationId xmlns:a16="http://schemas.microsoft.com/office/drawing/2014/main" id="{1ECA8CEA-823C-443E-8BD4-CF52519DCA4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6212" y="4328785"/>
            <a:ext cx="3529448" cy="220142"/>
          </a:xfrm>
        </p:spPr>
        <p:txBody>
          <a:bodyPr anchor="ctr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60" name="Text Placeholder 32">
            <a:extLst>
              <a:ext uri="{FF2B5EF4-FFF2-40B4-BE49-F238E27FC236}">
                <a16:creationId xmlns:a16="http://schemas.microsoft.com/office/drawing/2014/main" id="{50D325A8-79DE-4F57-8C45-5AD2A5CCB9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6212" y="4746863"/>
            <a:ext cx="3529448" cy="215444"/>
          </a:xfrm>
        </p:spPr>
        <p:txBody>
          <a:bodyPr anchor="ctr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4788631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3D27077-6ECE-446E-9295-9D1FECA629F3}"/>
              </a:ext>
            </a:extLst>
          </p:cNvPr>
          <p:cNvSpPr/>
          <p:nvPr userDrawn="1"/>
        </p:nvSpPr>
        <p:spPr bwMode="auto">
          <a:xfrm>
            <a:off x="8193024" y="4907280"/>
            <a:ext cx="746150" cy="175260"/>
          </a:xfrm>
          <a:prstGeom prst="rect">
            <a:avLst/>
          </a:prstGeom>
          <a:solidFill>
            <a:srgbClr val="00373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D35ADC-DFA2-4971-949A-9A517E42FA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84FA08-32E8-4397-B6C9-91A08DB737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2202418"/>
            <a:ext cx="8426450" cy="738664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17D808-CF89-4F9A-B729-6C122F5E4298}"/>
              </a:ext>
            </a:extLst>
          </p:cNvPr>
          <p:cNvSpPr/>
          <p:nvPr userDrawn="1"/>
        </p:nvSpPr>
        <p:spPr bwMode="auto">
          <a:xfrm>
            <a:off x="281940" y="4907280"/>
            <a:ext cx="3870960" cy="175260"/>
          </a:xfrm>
          <a:prstGeom prst="rect">
            <a:avLst/>
          </a:prstGeom>
          <a:solidFill>
            <a:srgbClr val="00373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6582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s"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13123C4E-8185-4FEE-860D-74F541D6EE80}"/>
              </a:ext>
            </a:extLst>
          </p:cNvPr>
          <p:cNvSpPr/>
          <p:nvPr userDrawn="1"/>
        </p:nvSpPr>
        <p:spPr bwMode="auto">
          <a:xfrm>
            <a:off x="6423386" y="3468697"/>
            <a:ext cx="2057563" cy="802128"/>
          </a:xfrm>
          <a:prstGeom prst="rect">
            <a:avLst/>
          </a:prstGeom>
          <a:solidFill>
            <a:schemeClr val="bg1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D38581D-C38E-4DC1-959A-B523BC58F8DD}"/>
              </a:ext>
            </a:extLst>
          </p:cNvPr>
          <p:cNvSpPr/>
          <p:nvPr userDrawn="1"/>
        </p:nvSpPr>
        <p:spPr bwMode="auto">
          <a:xfrm>
            <a:off x="3768458" y="1485073"/>
            <a:ext cx="4712492" cy="1158739"/>
          </a:xfrm>
          <a:prstGeom prst="rect">
            <a:avLst/>
          </a:prstGeom>
          <a:solidFill>
            <a:schemeClr val="bg1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D27077-6ECE-446E-9295-9D1FECA629F3}"/>
              </a:ext>
            </a:extLst>
          </p:cNvPr>
          <p:cNvSpPr/>
          <p:nvPr userDrawn="1"/>
        </p:nvSpPr>
        <p:spPr bwMode="auto">
          <a:xfrm>
            <a:off x="8193024" y="4907280"/>
            <a:ext cx="746150" cy="175260"/>
          </a:xfrm>
          <a:prstGeom prst="rect">
            <a:avLst/>
          </a:prstGeom>
          <a:solidFill>
            <a:srgbClr val="00373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17D808-CF89-4F9A-B729-6C122F5E4298}"/>
              </a:ext>
            </a:extLst>
          </p:cNvPr>
          <p:cNvSpPr/>
          <p:nvPr userDrawn="1"/>
        </p:nvSpPr>
        <p:spPr bwMode="auto">
          <a:xfrm>
            <a:off x="281940" y="4907280"/>
            <a:ext cx="3870960" cy="175260"/>
          </a:xfrm>
          <a:prstGeom prst="rect">
            <a:avLst/>
          </a:prstGeom>
          <a:solidFill>
            <a:srgbClr val="00373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4B1BA1-844B-4563-A398-D067540A68F6}"/>
              </a:ext>
            </a:extLst>
          </p:cNvPr>
          <p:cNvSpPr txBox="1"/>
          <p:nvPr/>
        </p:nvSpPr>
        <p:spPr>
          <a:xfrm>
            <a:off x="369416" y="375804"/>
            <a:ext cx="8680984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+mj-lt"/>
              </a:rPr>
              <a:t>Use the eyedropper to choose one of the  </a:t>
            </a:r>
            <a:r>
              <a:rPr lang="en-US" sz="2000" b="0" dirty="0">
                <a:solidFill>
                  <a:srgbClr val="93EB20"/>
                </a:solidFill>
                <a:latin typeface="+mj-lt"/>
              </a:rPr>
              <a:t>Veeam corporate colors: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A5A212-C0F2-49E8-BF7F-70A12A0A67C7}"/>
              </a:ext>
            </a:extLst>
          </p:cNvPr>
          <p:cNvSpPr txBox="1"/>
          <p:nvPr/>
        </p:nvSpPr>
        <p:spPr>
          <a:xfrm>
            <a:off x="4568120" y="3985367"/>
            <a:ext cx="551433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900" dirty="0">
                <a:solidFill>
                  <a:schemeClr val="bg1"/>
                </a:solidFill>
                <a:latin typeface="+mj-lt"/>
              </a:rPr>
              <a:t>Areas, </a:t>
            </a:r>
            <a:br>
              <a:rPr lang="en-US" sz="900" dirty="0">
                <a:solidFill>
                  <a:schemeClr val="bg1"/>
                </a:solidFill>
                <a:latin typeface="+mj-lt"/>
              </a:rPr>
            </a:br>
            <a:r>
              <a:rPr lang="en-US" sz="900" dirty="0">
                <a:solidFill>
                  <a:schemeClr val="bg1"/>
                </a:solidFill>
                <a:latin typeface="+mj-lt"/>
              </a:rPr>
              <a:t>connectors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FB7EAC-1D96-4C79-87AC-B2E544C71833}"/>
              </a:ext>
            </a:extLst>
          </p:cNvPr>
          <p:cNvSpPr txBox="1"/>
          <p:nvPr/>
        </p:nvSpPr>
        <p:spPr>
          <a:xfrm>
            <a:off x="3833562" y="2831175"/>
            <a:ext cx="279463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1200" b="0" dirty="0">
                <a:solidFill>
                  <a:srgbClr val="93EB20"/>
                </a:solidFill>
                <a:latin typeface="+mj-lt"/>
              </a:rPr>
              <a:t>Technical </a:t>
            </a:r>
            <a:r>
              <a:rPr lang="en-US" sz="1400" b="0" dirty="0">
                <a:solidFill>
                  <a:srgbClr val="93EB20"/>
                </a:solidFill>
                <a:latin typeface="+mj-lt"/>
              </a:rPr>
              <a:t>diagrams</a:t>
            </a:r>
            <a:r>
              <a:rPr lang="en-US" sz="1200" b="0" dirty="0">
                <a:solidFill>
                  <a:srgbClr val="93EB20"/>
                </a:solidFill>
                <a:latin typeface="+mj-lt"/>
              </a:rPr>
              <a:t> color palette: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19B5C29-062F-4E33-94D1-924948F72AF4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7811862" y="3725491"/>
            <a:ext cx="207549" cy="2075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1FF160C-F9B3-4B77-9524-3BA4389D6231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7811862" y="3931681"/>
            <a:ext cx="207549" cy="207549"/>
          </a:xfrm>
          <a:prstGeom prst="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F48785-1663-4579-AF06-BE441A69A725}"/>
              </a:ext>
            </a:extLst>
          </p:cNvPr>
          <p:cNvSpPr txBox="1"/>
          <p:nvPr userDrawn="1"/>
        </p:nvSpPr>
        <p:spPr>
          <a:xfrm>
            <a:off x="4548308" y="3553580"/>
            <a:ext cx="274114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+mj-lt"/>
              </a:rPr>
              <a:t>Icons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D68B48-570A-4BD0-99FA-A46D83A72596}"/>
              </a:ext>
            </a:extLst>
          </p:cNvPr>
          <p:cNvSpPr txBox="1"/>
          <p:nvPr userDrawn="1"/>
        </p:nvSpPr>
        <p:spPr>
          <a:xfrm>
            <a:off x="892361" y="1493311"/>
            <a:ext cx="1251398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900" dirty="0">
                <a:solidFill>
                  <a:schemeClr val="bg1"/>
                </a:solidFill>
                <a:latin typeface="+mj-lt"/>
              </a:rPr>
              <a:t>Basic text</a:t>
            </a:r>
            <a:br>
              <a:rPr lang="en-US" sz="900" dirty="0">
                <a:solidFill>
                  <a:schemeClr val="bg1"/>
                </a:solidFill>
                <a:latin typeface="+mj-lt"/>
              </a:rPr>
            </a:br>
            <a:r>
              <a:rPr lang="en-US" sz="900" dirty="0">
                <a:solidFill>
                  <a:schemeClr val="bg1"/>
                </a:solidFill>
                <a:latin typeface="+mj-lt"/>
              </a:rPr>
              <a:t>| </a:t>
            </a:r>
            <a:r>
              <a:rPr lang="en-US"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Title</a:t>
            </a:r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0AC149-4BE6-4BEF-AF37-30EE2F6A99A0}"/>
              </a:ext>
            </a:extLst>
          </p:cNvPr>
          <p:cNvSpPr txBox="1"/>
          <p:nvPr userDrawn="1"/>
        </p:nvSpPr>
        <p:spPr>
          <a:xfrm>
            <a:off x="892361" y="1862864"/>
            <a:ext cx="1251398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Highlighted text 1</a:t>
            </a:r>
            <a:br>
              <a:rPr lang="en-US"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| Title</a:t>
            </a:r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3536BC-9633-4323-AA98-3158BE942502}"/>
              </a:ext>
            </a:extLst>
          </p:cNvPr>
          <p:cNvSpPr txBox="1"/>
          <p:nvPr userDrawn="1"/>
        </p:nvSpPr>
        <p:spPr>
          <a:xfrm>
            <a:off x="892361" y="2240341"/>
            <a:ext cx="1323028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Highlighted</a:t>
            </a:r>
            <a:r>
              <a:rPr lang="en-US" sz="900" dirty="0">
                <a:solidFill>
                  <a:schemeClr val="bg1"/>
                </a:solidFill>
                <a:latin typeface="+mj-lt"/>
              </a:rPr>
              <a:t> text 2</a:t>
            </a:r>
            <a:endParaRPr lang="en-US" sz="9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77372B-2731-4987-94FD-93A8678004CB}"/>
              </a:ext>
            </a:extLst>
          </p:cNvPr>
          <p:cNvSpPr txBox="1"/>
          <p:nvPr userDrawn="1"/>
        </p:nvSpPr>
        <p:spPr>
          <a:xfrm>
            <a:off x="892361" y="2577556"/>
            <a:ext cx="1323028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900" dirty="0">
                <a:solidFill>
                  <a:schemeClr val="bg1"/>
                </a:solidFill>
                <a:latin typeface="+mj-lt"/>
              </a:rPr>
              <a:t>Secondary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1D3A76-F5C8-47FE-B0C8-0101F67C00B6}"/>
              </a:ext>
            </a:extLst>
          </p:cNvPr>
          <p:cNvSpPr txBox="1"/>
          <p:nvPr userDrawn="1"/>
        </p:nvSpPr>
        <p:spPr>
          <a:xfrm>
            <a:off x="388329" y="1088351"/>
            <a:ext cx="3170211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>
              <a:tabLst>
                <a:tab pos="2062163" algn="l"/>
              </a:tabLst>
            </a:pPr>
            <a:r>
              <a:rPr lang="en-US" sz="1400" b="0" dirty="0">
                <a:solidFill>
                  <a:srgbClr val="93EB20"/>
                </a:solidFill>
                <a:latin typeface="+mj-lt"/>
              </a:rPr>
              <a:t>DARK theme color palette |PRIMARY|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89B2D88-D20F-4441-968E-166A8CF523AB}"/>
              </a:ext>
            </a:extLst>
          </p:cNvPr>
          <p:cNvSpPr txBox="1"/>
          <p:nvPr userDrawn="1"/>
        </p:nvSpPr>
        <p:spPr>
          <a:xfrm>
            <a:off x="3817935" y="1109499"/>
            <a:ext cx="4257675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1400" b="0" dirty="0">
                <a:solidFill>
                  <a:srgbClr val="93EB20"/>
                </a:solidFill>
                <a:latin typeface="+mj-lt"/>
              </a:rPr>
              <a:t>LIGHT theme color palette |SECONDARY|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C55CA4-946A-4607-B183-9BF64030654C}"/>
              </a:ext>
            </a:extLst>
          </p:cNvPr>
          <p:cNvSpPr txBox="1"/>
          <p:nvPr userDrawn="1"/>
        </p:nvSpPr>
        <p:spPr>
          <a:xfrm>
            <a:off x="892361" y="3184733"/>
            <a:ext cx="1323028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Secondary </a:t>
            </a:r>
            <a:br>
              <a:rPr lang="en-US"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chart bars color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343AAC-B87C-4600-9F75-DADFC6203CEA}"/>
              </a:ext>
            </a:extLst>
          </p:cNvPr>
          <p:cNvSpPr txBox="1"/>
          <p:nvPr userDrawn="1"/>
        </p:nvSpPr>
        <p:spPr>
          <a:xfrm>
            <a:off x="4166084" y="1981047"/>
            <a:ext cx="776728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Basic text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DA36A2-7F43-4C1C-8187-222BD01BEEEC}"/>
              </a:ext>
            </a:extLst>
          </p:cNvPr>
          <p:cNvSpPr txBox="1"/>
          <p:nvPr userDrawn="1"/>
        </p:nvSpPr>
        <p:spPr>
          <a:xfrm>
            <a:off x="4166084" y="2311473"/>
            <a:ext cx="1022716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9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Highlighted text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C8A2D9-A09F-45AB-88B2-74605B4A3C86}"/>
              </a:ext>
            </a:extLst>
          </p:cNvPr>
          <p:cNvSpPr txBox="1"/>
          <p:nvPr userDrawn="1"/>
        </p:nvSpPr>
        <p:spPr>
          <a:xfrm>
            <a:off x="4166084" y="1647973"/>
            <a:ext cx="776728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Title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E14F916-C2B5-47F0-A767-62CF1CDF5C34}"/>
              </a:ext>
            </a:extLst>
          </p:cNvPr>
          <p:cNvSpPr txBox="1"/>
          <p:nvPr userDrawn="1"/>
        </p:nvSpPr>
        <p:spPr>
          <a:xfrm>
            <a:off x="892361" y="2827789"/>
            <a:ext cx="1323028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900" dirty="0">
                <a:solidFill>
                  <a:schemeClr val="bg1"/>
                </a:solidFill>
                <a:latin typeface="+mj-lt"/>
              </a:rPr>
              <a:t>Additional color </a:t>
            </a:r>
            <a:br>
              <a:rPr lang="en-US" sz="900" dirty="0">
                <a:solidFill>
                  <a:schemeClr val="bg1"/>
                </a:solidFill>
                <a:latin typeface="+mj-lt"/>
              </a:rPr>
            </a:br>
            <a:r>
              <a:rPr lang="en-US" sz="900" dirty="0">
                <a:solidFill>
                  <a:schemeClr val="bg1"/>
                </a:solidFill>
                <a:latin typeface="+mj-lt"/>
              </a:rPr>
              <a:t>| Chart bars color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BF03A3-F914-4ABE-866A-63CF022F6C3E}"/>
              </a:ext>
            </a:extLst>
          </p:cNvPr>
          <p:cNvSpPr/>
          <p:nvPr userDrawn="1"/>
        </p:nvSpPr>
        <p:spPr bwMode="auto">
          <a:xfrm rot="16200000">
            <a:off x="390495" y="1819325"/>
            <a:ext cx="334801" cy="334811"/>
          </a:xfrm>
          <a:prstGeom prst="rect">
            <a:avLst/>
          </a:prstGeom>
          <a:solidFill>
            <a:srgbClr val="93EB2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885508-6490-4B20-9C42-9698E2257FC8}"/>
              </a:ext>
            </a:extLst>
          </p:cNvPr>
          <p:cNvSpPr/>
          <p:nvPr userDrawn="1"/>
        </p:nvSpPr>
        <p:spPr bwMode="auto">
          <a:xfrm rot="16200000">
            <a:off x="390495" y="2815880"/>
            <a:ext cx="334801" cy="334811"/>
          </a:xfrm>
          <a:prstGeom prst="rect">
            <a:avLst/>
          </a:prstGeom>
          <a:solidFill>
            <a:srgbClr val="00B49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E9AA68-77CF-453D-9D81-20CD42DFC4AB}"/>
              </a:ext>
            </a:extLst>
          </p:cNvPr>
          <p:cNvSpPr/>
          <p:nvPr userDrawn="1"/>
        </p:nvSpPr>
        <p:spPr bwMode="auto">
          <a:xfrm rot="16200000">
            <a:off x="390493" y="1489839"/>
            <a:ext cx="334801" cy="3348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A518DF-1AC7-44CA-9A87-BCC02DC4ACF5}"/>
              </a:ext>
            </a:extLst>
          </p:cNvPr>
          <p:cNvSpPr/>
          <p:nvPr userDrawn="1"/>
        </p:nvSpPr>
        <p:spPr bwMode="auto">
          <a:xfrm rot="16200000">
            <a:off x="390496" y="2157813"/>
            <a:ext cx="334801" cy="334808"/>
          </a:xfrm>
          <a:prstGeom prst="rect">
            <a:avLst/>
          </a:prstGeom>
          <a:solidFill>
            <a:srgbClr val="00E29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9E547B-DA11-4D1F-A73B-D89FCA5F9B51}"/>
              </a:ext>
            </a:extLst>
          </p:cNvPr>
          <p:cNvSpPr/>
          <p:nvPr userDrawn="1"/>
        </p:nvSpPr>
        <p:spPr bwMode="auto">
          <a:xfrm rot="16200000">
            <a:off x="390492" y="2489083"/>
            <a:ext cx="334801" cy="334811"/>
          </a:xfrm>
          <a:prstGeom prst="rect">
            <a:avLst/>
          </a:prstGeom>
          <a:solidFill>
            <a:srgbClr val="28878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solidFill>
                <a:srgbClr val="468080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B36BAF4-2053-4C00-B0B7-6F2C03783ED4}"/>
              </a:ext>
            </a:extLst>
          </p:cNvPr>
          <p:cNvSpPr/>
          <p:nvPr userDrawn="1"/>
        </p:nvSpPr>
        <p:spPr bwMode="auto">
          <a:xfrm rot="16200000">
            <a:off x="390443" y="3155318"/>
            <a:ext cx="334801" cy="334801"/>
          </a:xfrm>
          <a:prstGeom prst="rect">
            <a:avLst/>
          </a:prstGeom>
          <a:solidFill>
            <a:srgbClr val="006938"/>
          </a:solidFill>
          <a:ln>
            <a:solidFill>
              <a:srgbClr val="159F98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AB8445-CE24-4495-BDE6-8DB2910BEBD9}"/>
              </a:ext>
            </a:extLst>
          </p:cNvPr>
          <p:cNvSpPr/>
          <p:nvPr userDrawn="1"/>
        </p:nvSpPr>
        <p:spPr bwMode="auto">
          <a:xfrm rot="16200000">
            <a:off x="390440" y="3926143"/>
            <a:ext cx="334801" cy="334808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FF4ABEA-DFC6-40E8-8A98-ACA454E00C70}"/>
              </a:ext>
            </a:extLst>
          </p:cNvPr>
          <p:cNvSpPr txBox="1"/>
          <p:nvPr userDrawn="1"/>
        </p:nvSpPr>
        <p:spPr>
          <a:xfrm>
            <a:off x="894468" y="3961645"/>
            <a:ext cx="1323028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(!) Adverse factors</a:t>
            </a:r>
          </a:p>
          <a:p>
            <a:pPr algn="l"/>
            <a:r>
              <a:rPr lang="en-US"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Highlights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6A8821-A90E-43E4-945F-D881FBE3575F}"/>
              </a:ext>
            </a:extLst>
          </p:cNvPr>
          <p:cNvSpPr>
            <a:spLocks noChangeAspect="1"/>
          </p:cNvSpPr>
          <p:nvPr userDrawn="1"/>
        </p:nvSpPr>
        <p:spPr bwMode="auto">
          <a:xfrm rot="16200000">
            <a:off x="3856428" y="2272386"/>
            <a:ext cx="224165" cy="224175"/>
          </a:xfrm>
          <a:prstGeom prst="rect">
            <a:avLst/>
          </a:prstGeom>
          <a:solidFill>
            <a:srgbClr val="159F9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15CFDD-691E-433A-A6A0-1C5FEBC9204D}"/>
              </a:ext>
            </a:extLst>
          </p:cNvPr>
          <p:cNvSpPr>
            <a:spLocks noChangeAspect="1"/>
          </p:cNvSpPr>
          <p:nvPr userDrawn="1"/>
        </p:nvSpPr>
        <p:spPr bwMode="auto">
          <a:xfrm rot="16200000">
            <a:off x="3856428" y="1954043"/>
            <a:ext cx="224165" cy="2241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50F9BD-8CE5-43E5-A84D-29F1F3161363}"/>
              </a:ext>
            </a:extLst>
          </p:cNvPr>
          <p:cNvSpPr/>
          <p:nvPr userDrawn="1"/>
        </p:nvSpPr>
        <p:spPr bwMode="auto">
          <a:xfrm rot="16200000">
            <a:off x="4162672" y="3468699"/>
            <a:ext cx="334757" cy="334757"/>
          </a:xfrm>
          <a:prstGeom prst="rect">
            <a:avLst/>
          </a:prstGeom>
          <a:solidFill>
            <a:srgbClr val="DF8C4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600E820-D415-4938-BEAB-87865D34691C}"/>
              </a:ext>
            </a:extLst>
          </p:cNvPr>
          <p:cNvSpPr/>
          <p:nvPr userDrawn="1"/>
        </p:nvSpPr>
        <p:spPr bwMode="auto">
          <a:xfrm rot="16200000">
            <a:off x="3833552" y="3941336"/>
            <a:ext cx="334757" cy="334757"/>
          </a:xfrm>
          <a:prstGeom prst="rect">
            <a:avLst/>
          </a:prstGeom>
          <a:solidFill>
            <a:srgbClr val="6D888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73E1897-685F-4AA7-9155-145A5CC43024}"/>
              </a:ext>
            </a:extLst>
          </p:cNvPr>
          <p:cNvSpPr/>
          <p:nvPr userDrawn="1"/>
        </p:nvSpPr>
        <p:spPr bwMode="auto">
          <a:xfrm rot="16200000">
            <a:off x="3837679" y="3468698"/>
            <a:ext cx="334757" cy="33475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5C1017B-E8F0-4BDA-875F-E8305E0E7A4A}"/>
              </a:ext>
            </a:extLst>
          </p:cNvPr>
          <p:cNvSpPr>
            <a:spLocks noChangeAspect="1"/>
          </p:cNvSpPr>
          <p:nvPr userDrawn="1"/>
        </p:nvSpPr>
        <p:spPr bwMode="auto">
          <a:xfrm rot="16200000">
            <a:off x="3856428" y="1590898"/>
            <a:ext cx="224165" cy="224177"/>
          </a:xfrm>
          <a:prstGeom prst="rect">
            <a:avLst/>
          </a:prstGeom>
          <a:solidFill>
            <a:srgbClr val="005F4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8FF2C2B-ABA3-4003-8316-8AF07AC6E986}"/>
              </a:ext>
            </a:extLst>
          </p:cNvPr>
          <p:cNvSpPr/>
          <p:nvPr userDrawn="1"/>
        </p:nvSpPr>
        <p:spPr bwMode="auto">
          <a:xfrm rot="16200000">
            <a:off x="5514262" y="3601312"/>
            <a:ext cx="334757" cy="33475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3A8A8D0-EBF4-4F3F-BC8B-D4BB5261FF25}"/>
              </a:ext>
            </a:extLst>
          </p:cNvPr>
          <p:cNvSpPr/>
          <p:nvPr userDrawn="1"/>
        </p:nvSpPr>
        <p:spPr bwMode="auto">
          <a:xfrm rot="16200000">
            <a:off x="5514262" y="3936068"/>
            <a:ext cx="334757" cy="334757"/>
          </a:xfrm>
          <a:prstGeom prst="rect">
            <a:avLst/>
          </a:prstGeom>
          <a:solidFill>
            <a:srgbClr val="00E29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8BC3CE8-217E-4E1E-8B66-C40558793065}"/>
              </a:ext>
            </a:extLst>
          </p:cNvPr>
          <p:cNvSpPr>
            <a:spLocks noChangeAspect="1"/>
          </p:cNvSpPr>
          <p:nvPr userDrawn="1"/>
        </p:nvSpPr>
        <p:spPr bwMode="auto">
          <a:xfrm rot="16200000">
            <a:off x="5733236" y="1585179"/>
            <a:ext cx="224165" cy="224177"/>
          </a:xfrm>
          <a:prstGeom prst="rect">
            <a:avLst/>
          </a:prstGeom>
          <a:solidFill>
            <a:srgbClr val="FC512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solidFill>
                <a:srgbClr val="FC5124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241F331-FFB7-4B34-A27A-3E2D08A18540}"/>
              </a:ext>
            </a:extLst>
          </p:cNvPr>
          <p:cNvSpPr txBox="1"/>
          <p:nvPr userDrawn="1"/>
        </p:nvSpPr>
        <p:spPr>
          <a:xfrm>
            <a:off x="6069271" y="1560930"/>
            <a:ext cx="1323028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9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(!) Adverse factors</a:t>
            </a:r>
          </a:p>
          <a:p>
            <a:pPr algn="l"/>
            <a:r>
              <a:rPr lang="en-US" sz="9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Highlights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E182ED-8450-4C60-B6F2-9823C62EE590}"/>
              </a:ext>
            </a:extLst>
          </p:cNvPr>
          <p:cNvSpPr/>
          <p:nvPr userDrawn="1"/>
        </p:nvSpPr>
        <p:spPr>
          <a:xfrm>
            <a:off x="3749539" y="3120907"/>
            <a:ext cx="167225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DARK theme |PRIMARY| </a:t>
            </a:r>
            <a:endParaRPr lang="en-US" sz="10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207D76D-D19E-4849-8B88-E682454C65DF}"/>
              </a:ext>
            </a:extLst>
          </p:cNvPr>
          <p:cNvSpPr/>
          <p:nvPr userDrawn="1"/>
        </p:nvSpPr>
        <p:spPr>
          <a:xfrm>
            <a:off x="6309182" y="3119280"/>
            <a:ext cx="191110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50" b="0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LIGHT theme |SECONDARY| </a:t>
            </a:r>
            <a:endParaRPr lang="en-US" sz="10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9880272-8262-4310-927F-E25A8BCF1D81}"/>
              </a:ext>
            </a:extLst>
          </p:cNvPr>
          <p:cNvSpPr>
            <a:spLocks noChangeAspect="1"/>
          </p:cNvSpPr>
          <p:nvPr userDrawn="1"/>
        </p:nvSpPr>
        <p:spPr bwMode="auto">
          <a:xfrm rot="16200000">
            <a:off x="6747818" y="3599341"/>
            <a:ext cx="207549" cy="207549"/>
          </a:xfrm>
          <a:prstGeom prst="rect">
            <a:avLst/>
          </a:prstGeom>
          <a:solidFill>
            <a:srgbClr val="DF8C4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EDB9F6D-8261-48BD-8CDA-F12A12FD0C97}"/>
              </a:ext>
            </a:extLst>
          </p:cNvPr>
          <p:cNvSpPr>
            <a:spLocks noChangeAspect="1"/>
          </p:cNvSpPr>
          <p:nvPr userDrawn="1"/>
        </p:nvSpPr>
        <p:spPr bwMode="auto">
          <a:xfrm rot="16200000">
            <a:off x="6551344" y="3599160"/>
            <a:ext cx="207549" cy="207549"/>
          </a:xfrm>
          <a:prstGeom prst="rect">
            <a:avLst/>
          </a:prstGeom>
          <a:solidFill>
            <a:srgbClr val="005F4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334AB85-E2E3-45A5-A199-14CADE18C662}"/>
              </a:ext>
            </a:extLst>
          </p:cNvPr>
          <p:cNvSpPr txBox="1"/>
          <p:nvPr userDrawn="1"/>
        </p:nvSpPr>
        <p:spPr>
          <a:xfrm>
            <a:off x="7065557" y="3613052"/>
            <a:ext cx="274114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Icons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5A4D311-3A1F-479D-AA8A-263DBA85EF72}"/>
              </a:ext>
            </a:extLst>
          </p:cNvPr>
          <p:cNvSpPr txBox="1"/>
          <p:nvPr userDrawn="1"/>
        </p:nvSpPr>
        <p:spPr>
          <a:xfrm>
            <a:off x="5502397" y="3419169"/>
            <a:ext cx="351058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+mj-lt"/>
              </a:rPr>
              <a:t>Arrows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3F84773-0C88-45B3-86B4-48BE8EE313C5}"/>
              </a:ext>
            </a:extLst>
          </p:cNvPr>
          <p:cNvSpPr/>
          <p:nvPr userDrawn="1"/>
        </p:nvSpPr>
        <p:spPr bwMode="auto">
          <a:xfrm rot="16200000">
            <a:off x="4168089" y="3941336"/>
            <a:ext cx="334757" cy="334757"/>
          </a:xfrm>
          <a:prstGeom prst="rect">
            <a:avLst/>
          </a:prstGeom>
          <a:solidFill>
            <a:srgbClr val="00E29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0709D97-FE57-4BA5-896C-95D6E54AD17C}"/>
              </a:ext>
            </a:extLst>
          </p:cNvPr>
          <p:cNvSpPr txBox="1"/>
          <p:nvPr userDrawn="1"/>
        </p:nvSpPr>
        <p:spPr>
          <a:xfrm>
            <a:off x="7811862" y="3568448"/>
            <a:ext cx="351058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Arrows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90450CD-4CDE-41A1-809D-9CF5E2037D7C}"/>
              </a:ext>
            </a:extLst>
          </p:cNvPr>
          <p:cNvSpPr>
            <a:spLocks noChangeAspect="1"/>
          </p:cNvSpPr>
          <p:nvPr userDrawn="1"/>
        </p:nvSpPr>
        <p:spPr bwMode="auto">
          <a:xfrm rot="16200000">
            <a:off x="6747818" y="3939459"/>
            <a:ext cx="207549" cy="207549"/>
          </a:xfrm>
          <a:prstGeom prst="rect">
            <a:avLst/>
          </a:prstGeom>
          <a:solidFill>
            <a:srgbClr val="DF8C4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66D26D0-C739-4208-8B37-06A0A9B0C240}"/>
              </a:ext>
            </a:extLst>
          </p:cNvPr>
          <p:cNvSpPr>
            <a:spLocks noChangeAspect="1"/>
          </p:cNvSpPr>
          <p:nvPr userDrawn="1"/>
        </p:nvSpPr>
        <p:spPr bwMode="auto">
          <a:xfrm rot="16200000">
            <a:off x="6551344" y="3939278"/>
            <a:ext cx="207549" cy="207549"/>
          </a:xfrm>
          <a:prstGeom prst="rect">
            <a:avLst/>
          </a:prstGeom>
          <a:solidFill>
            <a:srgbClr val="D9D9D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BD0A069-27E4-493D-89D0-BCC080D8B17F}"/>
              </a:ext>
            </a:extLst>
          </p:cNvPr>
          <p:cNvSpPr txBox="1"/>
          <p:nvPr userDrawn="1"/>
        </p:nvSpPr>
        <p:spPr>
          <a:xfrm>
            <a:off x="7063955" y="3918670"/>
            <a:ext cx="551433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Areas, </a:t>
            </a:r>
            <a:b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</a:b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connectors</a:t>
            </a:r>
          </a:p>
        </p:txBody>
      </p:sp>
    </p:spTree>
    <p:extLst>
      <p:ext uri="{BB962C8B-B14F-4D97-AF65-F5344CB8AC3E}">
        <p14:creationId xmlns:p14="http://schemas.microsoft.com/office/powerpoint/2010/main" val="1740704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040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</p:sldLayoutIdLst>
  <p:transition>
    <p:fade/>
  </p:transition>
  <p:txStyles>
    <p:titleStyle>
      <a:lvl1pPr algn="l" defTabSz="686030" rtl="0" eaLnBrk="1" latinLnBrk="0" hangingPunct="1">
        <a:lnSpc>
          <a:spcPct val="90000"/>
        </a:lnSpc>
        <a:spcBef>
          <a:spcPct val="0"/>
        </a:spcBef>
        <a:buNone/>
        <a:defRPr lang="en-US" sz="4100" b="0" kern="1200" cap="none" spc="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Arial" charset="0"/>
        </a:defRPr>
      </a:lvl1pPr>
    </p:titleStyle>
    <p:bodyStyle>
      <a:lvl1pPr marL="259654" indent="-259654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 spc="0">
          <a:solidFill>
            <a:schemeClr val="bg1"/>
          </a:solidFill>
          <a:latin typeface="+mn-lt"/>
          <a:ea typeface="+mn-ea"/>
          <a:cs typeface="+mn-cs"/>
        </a:defRPr>
      </a:lvl1pPr>
      <a:lvl2pPr marL="472856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472856" algn="l"/>
        </a:tabLst>
        <a:defRPr sz="2100" kern="1200" spc="0">
          <a:solidFill>
            <a:schemeClr val="bg1"/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>
          <a:solidFill>
            <a:schemeClr val="bg1"/>
          </a:soli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500" kern="1200" spc="0">
          <a:solidFill>
            <a:schemeClr val="bg1"/>
          </a:soli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500" kern="120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9999" y="171451"/>
            <a:ext cx="8425225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0" y="1019146"/>
            <a:ext cx="842522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365760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solidFill>
                  <a:srgbClr val="467D7D"/>
                </a:solidFill>
                <a:latin typeface="+mn-lt"/>
              </a:rPr>
              <a:t>© 2020 Veeam Software. Confidential information. All rights reserved. All trademarks are the property of their respective owners.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13424AE-75DC-4CCF-BB99-70B400EC69F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9678" y="4943158"/>
            <a:ext cx="526732" cy="9499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3084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44" r:id="rId6"/>
  </p:sldLayoutIdLst>
  <p:transition>
    <p:fade/>
  </p:transition>
  <p:txStyles>
    <p:titleStyle>
      <a:lvl1pPr algn="l" defTabSz="686030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0" baseline="0" dirty="0" smtClean="0">
          <a:ln w="3175">
            <a:noFill/>
          </a:ln>
          <a:solidFill>
            <a:srgbClr val="93EB20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686030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None/>
        <a:defRPr sz="2000" kern="1200" spc="0" baseline="0">
          <a:solidFill>
            <a:schemeClr val="bg1"/>
          </a:solidFill>
          <a:latin typeface="+mn-lt"/>
          <a:ea typeface="+mn-ea"/>
          <a:cs typeface="+mn-cs"/>
        </a:defRPr>
      </a:lvl1pPr>
      <a:lvl2pPr marL="266693" indent="-266693" algn="l" defTabSz="686030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532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</p:sldLayoutIdLst>
  <p:transition>
    <p:fade/>
  </p:transition>
  <p:txStyles>
    <p:titleStyle>
      <a:lvl1pPr algn="l" defTabSz="686030" rtl="0" eaLnBrk="1" latinLnBrk="0" hangingPunct="1">
        <a:lnSpc>
          <a:spcPct val="90000"/>
        </a:lnSpc>
        <a:spcBef>
          <a:spcPct val="0"/>
        </a:spcBef>
        <a:buNone/>
        <a:defRPr lang="en-US" sz="4100" b="0" kern="1200" cap="none" spc="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Arial" charset="0"/>
        </a:defRPr>
      </a:lvl1pPr>
    </p:titleStyle>
    <p:bodyStyle>
      <a:lvl1pPr marL="259654" indent="-259654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 spc="0">
          <a:solidFill>
            <a:schemeClr val="bg1"/>
          </a:solidFill>
          <a:latin typeface="+mn-lt"/>
          <a:ea typeface="+mn-ea"/>
          <a:cs typeface="+mn-cs"/>
        </a:defRPr>
      </a:lvl1pPr>
      <a:lvl2pPr marL="472856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472856" algn="l"/>
        </a:tabLst>
        <a:defRPr sz="2100" kern="1200" spc="0">
          <a:solidFill>
            <a:schemeClr val="bg1"/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>
          <a:solidFill>
            <a:schemeClr val="bg1"/>
          </a:soli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500" kern="1200" spc="0">
          <a:solidFill>
            <a:schemeClr val="bg1"/>
          </a:soli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500" kern="120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EBD9F955-6D8F-4881-B223-2DEE49014D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9678" y="4943158"/>
            <a:ext cx="526732" cy="9499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9409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</p:sldLayoutIdLst>
  <p:transition>
    <p:fade/>
  </p:transition>
  <p:txStyles>
    <p:titleStyle>
      <a:lvl1pPr algn="l" defTabSz="686030" rtl="0" eaLnBrk="1" latinLnBrk="0" hangingPunct="1">
        <a:lnSpc>
          <a:spcPct val="90000"/>
        </a:lnSpc>
        <a:spcBef>
          <a:spcPct val="0"/>
        </a:spcBef>
        <a:buNone/>
        <a:defRPr lang="en-US" sz="4100" b="0" kern="1200" cap="none" spc="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Arial" charset="0"/>
        </a:defRPr>
      </a:lvl1pPr>
    </p:titleStyle>
    <p:bodyStyle>
      <a:lvl1pPr marL="259654" indent="-259654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 spc="0">
          <a:solidFill>
            <a:schemeClr val="bg1"/>
          </a:solidFill>
          <a:latin typeface="+mn-lt"/>
          <a:ea typeface="+mn-ea"/>
          <a:cs typeface="+mn-cs"/>
        </a:defRPr>
      </a:lvl1pPr>
      <a:lvl2pPr marL="472856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472856" algn="l"/>
        </a:tabLst>
        <a:defRPr sz="2100" kern="1200" spc="0">
          <a:solidFill>
            <a:schemeClr val="bg1"/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>
          <a:solidFill>
            <a:schemeClr val="bg1"/>
          </a:soli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500" kern="1200" spc="0">
          <a:solidFill>
            <a:schemeClr val="bg1"/>
          </a:soli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500" kern="120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9999" y="171451"/>
            <a:ext cx="8425225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0" y="1019146"/>
            <a:ext cx="84252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endParaRPr lang="en-US" dirty="0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9BF30E22-522F-4990-A947-D224E2E8321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9678" y="4942683"/>
            <a:ext cx="526732" cy="9499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40053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</p:sldLayoutIdLst>
  <p:transition>
    <p:fade/>
  </p:transition>
  <p:txStyles>
    <p:titleStyle>
      <a:lvl1pPr algn="l" defTabSz="686030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0" baseline="0" dirty="0" smtClean="0">
          <a:ln w="3175">
            <a:noFill/>
          </a:ln>
          <a:solidFill>
            <a:srgbClr val="005F4B"/>
          </a:solidFill>
          <a:effectLst/>
          <a:latin typeface="+mj-lt"/>
          <a:ea typeface="+mn-ea"/>
          <a:cs typeface="Tahoma" panose="020B0604030504040204" pitchFamily="34" charset="0"/>
        </a:defRPr>
      </a:lvl1pPr>
    </p:titleStyle>
    <p:bodyStyle>
      <a:lvl1pPr marL="0" indent="0" algn="l" defTabSz="686030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None/>
        <a:defRPr sz="200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66693" indent="-266693" algn="l" defTabSz="686030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ocs.microsoft.com/en-us/azure/architecture/framework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AB84D8-B893-4A6A-A8B9-E652117BD7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999" y="1772275"/>
            <a:ext cx="8425226" cy="1569660"/>
          </a:xfrm>
        </p:spPr>
        <p:txBody>
          <a:bodyPr/>
          <a:lstStyle/>
          <a:p>
            <a:r>
              <a:rPr lang="en-US" sz="4800" dirty="0"/>
              <a:t>Azure Data Protection </a:t>
            </a:r>
            <a:br>
              <a:rPr lang="ru-RU" sz="4800" dirty="0"/>
            </a:br>
            <a:r>
              <a:rPr lang="en-US" sz="4800" dirty="0"/>
              <a:t>with Veeam</a:t>
            </a:r>
          </a:p>
        </p:txBody>
      </p:sp>
    </p:spTree>
    <p:extLst>
      <p:ext uri="{BB962C8B-B14F-4D97-AF65-F5344CB8AC3E}">
        <p14:creationId xmlns:p14="http://schemas.microsoft.com/office/powerpoint/2010/main" val="27955346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E52EE6-482B-6843-A6E0-F1BBD8C7E6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/>
              <a:t>재해 복구</a:t>
            </a:r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355282E-9A22-1142-8B9D-746B16F31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605" y="405107"/>
            <a:ext cx="2705767" cy="373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5485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38D12-FAC8-9B4B-9B17-E3B75E201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재해 복구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EA1FC9-AFA3-814A-8D0F-0255966ED303}"/>
              </a:ext>
            </a:extLst>
          </p:cNvPr>
          <p:cNvSpPr txBox="1">
            <a:spLocks/>
          </p:cNvSpPr>
          <p:nvPr/>
        </p:nvSpPr>
        <p:spPr>
          <a:xfrm>
            <a:off x="381000" y="1023938"/>
            <a:ext cx="4191000" cy="153888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000" kern="1200" spc="0" baseline="0">
                <a:solidFill>
                  <a:schemeClr val="bg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>
              <a:spcAft>
                <a:spcPts val="1200"/>
              </a:spcAft>
            </a:pPr>
            <a:r>
              <a:rPr lang="ko-KR" altLang="en-US" dirty="0">
                <a:latin typeface="+mj-lt"/>
              </a:rPr>
              <a:t>당신의 환경을 아십시오</a:t>
            </a:r>
          </a:p>
          <a:p>
            <a:pPr marL="360000">
              <a:spcAft>
                <a:spcPts val="1200"/>
              </a:spcAft>
            </a:pPr>
            <a:r>
              <a:rPr lang="ko-KR" altLang="en-US" dirty="0">
                <a:latin typeface="+mj-lt"/>
              </a:rPr>
              <a:t>계획 수립</a:t>
            </a:r>
          </a:p>
          <a:p>
            <a:pPr marL="360000">
              <a:spcAft>
                <a:spcPts val="1200"/>
              </a:spcAft>
            </a:pPr>
            <a:r>
              <a:rPr lang="ko-KR" altLang="en-US" dirty="0">
                <a:latin typeface="+mj-lt"/>
              </a:rPr>
              <a:t>전체 </a:t>
            </a:r>
            <a:r>
              <a:rPr lang="en-US" altLang="ko-KR" dirty="0">
                <a:latin typeface="+mj-lt"/>
              </a:rPr>
              <a:t>VM </a:t>
            </a:r>
            <a:r>
              <a:rPr lang="ko-KR" altLang="en-US" dirty="0">
                <a:latin typeface="+mj-lt"/>
              </a:rPr>
              <a:t>복원 테스트</a:t>
            </a:r>
          </a:p>
          <a:p>
            <a:pPr marL="360000">
              <a:spcAft>
                <a:spcPts val="1200"/>
              </a:spcAft>
            </a:pPr>
            <a:r>
              <a:rPr lang="en-US" altLang="ko-KR" dirty="0">
                <a:latin typeface="+mj-lt"/>
              </a:rPr>
              <a:t>FLR </a:t>
            </a:r>
            <a:r>
              <a:rPr lang="ko-KR" altLang="en-US" dirty="0">
                <a:latin typeface="+mj-lt"/>
              </a:rPr>
              <a:t>마스터</a:t>
            </a:r>
          </a:p>
          <a:p>
            <a:pPr marL="360000">
              <a:spcAft>
                <a:spcPts val="1200"/>
              </a:spcAft>
            </a:pPr>
            <a:r>
              <a:rPr lang="ko-KR" altLang="en-US" dirty="0">
                <a:latin typeface="+mj-lt"/>
              </a:rPr>
              <a:t>계정</a:t>
            </a:r>
            <a:r>
              <a:rPr lang="en-US" altLang="ko-KR" dirty="0">
                <a:latin typeface="+mj-lt"/>
              </a:rPr>
              <a:t> </a:t>
            </a:r>
            <a:r>
              <a:rPr lang="ko-KR" altLang="en-US" dirty="0">
                <a:latin typeface="+mj-lt"/>
              </a:rPr>
              <a:t>및 지역 간 데이터 이동</a:t>
            </a:r>
            <a:endParaRPr lang="en-US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22E2D8-3F7B-49A2-9FA1-F0E58EEF7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387" y="1131888"/>
            <a:ext cx="4643614" cy="2591026"/>
          </a:xfrm>
          <a:prstGeom prst="rect">
            <a:avLst/>
          </a:prstGeom>
        </p:spPr>
      </p:pic>
      <p:sp>
        <p:nvSpPr>
          <p:cNvPr id="7" name="Freeform: Shape 7">
            <a:extLst>
              <a:ext uri="{FF2B5EF4-FFF2-40B4-BE49-F238E27FC236}">
                <a16:creationId xmlns:a16="http://schemas.microsoft.com/office/drawing/2014/main" id="{AE1EE5A3-B06E-714B-8718-6D151E4B6E02}"/>
              </a:ext>
            </a:extLst>
          </p:cNvPr>
          <p:cNvSpPr/>
          <p:nvPr/>
        </p:nvSpPr>
        <p:spPr bwMode="auto">
          <a:xfrm>
            <a:off x="395288" y="1039010"/>
            <a:ext cx="123410" cy="292620"/>
          </a:xfrm>
          <a:custGeom>
            <a:avLst/>
            <a:gdLst>
              <a:gd name="connsiteX0" fmla="*/ 0 w 80963"/>
              <a:gd name="connsiteY0" fmla="*/ 0 h 152400"/>
              <a:gd name="connsiteX1" fmla="*/ 80963 w 80963"/>
              <a:gd name="connsiteY1" fmla="*/ 80963 h 152400"/>
              <a:gd name="connsiteX2" fmla="*/ 9526 w 80963"/>
              <a:gd name="connsiteY2" fmla="*/ 152400 h 152400"/>
              <a:gd name="connsiteX0" fmla="*/ 2380 w 83343"/>
              <a:gd name="connsiteY0" fmla="*/ 0 h 161925"/>
              <a:gd name="connsiteX1" fmla="*/ 83343 w 83343"/>
              <a:gd name="connsiteY1" fmla="*/ 80963 h 161925"/>
              <a:gd name="connsiteX2" fmla="*/ 0 w 83343"/>
              <a:gd name="connsiteY2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343" h="161925">
                <a:moveTo>
                  <a:pt x="2380" y="0"/>
                </a:moveTo>
                <a:lnTo>
                  <a:pt x="83343" y="80963"/>
                </a:lnTo>
                <a:lnTo>
                  <a:pt x="0" y="161925"/>
                </a:lnTo>
              </a:path>
            </a:pathLst>
          </a:custGeom>
          <a:noFill/>
          <a:ln w="19050">
            <a:gradFill>
              <a:gsLst>
                <a:gs pos="6000">
                  <a:srgbClr val="003738"/>
                </a:gs>
                <a:gs pos="88000">
                  <a:srgbClr val="00E296"/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ADE7777-0A42-7549-B3E9-2127264EF641}"/>
              </a:ext>
            </a:extLst>
          </p:cNvPr>
          <p:cNvSpPr/>
          <p:nvPr/>
        </p:nvSpPr>
        <p:spPr bwMode="auto">
          <a:xfrm>
            <a:off x="395288" y="1493698"/>
            <a:ext cx="123410" cy="292620"/>
          </a:xfrm>
          <a:custGeom>
            <a:avLst/>
            <a:gdLst>
              <a:gd name="connsiteX0" fmla="*/ 0 w 80963"/>
              <a:gd name="connsiteY0" fmla="*/ 0 h 152400"/>
              <a:gd name="connsiteX1" fmla="*/ 80963 w 80963"/>
              <a:gd name="connsiteY1" fmla="*/ 80963 h 152400"/>
              <a:gd name="connsiteX2" fmla="*/ 9526 w 80963"/>
              <a:gd name="connsiteY2" fmla="*/ 152400 h 152400"/>
              <a:gd name="connsiteX0" fmla="*/ 2380 w 83343"/>
              <a:gd name="connsiteY0" fmla="*/ 0 h 161925"/>
              <a:gd name="connsiteX1" fmla="*/ 83343 w 83343"/>
              <a:gd name="connsiteY1" fmla="*/ 80963 h 161925"/>
              <a:gd name="connsiteX2" fmla="*/ 0 w 83343"/>
              <a:gd name="connsiteY2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343" h="161925">
                <a:moveTo>
                  <a:pt x="2380" y="0"/>
                </a:moveTo>
                <a:lnTo>
                  <a:pt x="83343" y="80963"/>
                </a:lnTo>
                <a:lnTo>
                  <a:pt x="0" y="161925"/>
                </a:lnTo>
              </a:path>
            </a:pathLst>
          </a:custGeom>
          <a:noFill/>
          <a:ln w="19050">
            <a:gradFill>
              <a:gsLst>
                <a:gs pos="6000">
                  <a:srgbClr val="003738"/>
                </a:gs>
                <a:gs pos="88000">
                  <a:srgbClr val="00E296"/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" name="Freeform: Shape 7">
            <a:extLst>
              <a:ext uri="{FF2B5EF4-FFF2-40B4-BE49-F238E27FC236}">
                <a16:creationId xmlns:a16="http://schemas.microsoft.com/office/drawing/2014/main" id="{F282B18A-868F-CA4E-87DF-EAD1F3F1520F}"/>
              </a:ext>
            </a:extLst>
          </p:cNvPr>
          <p:cNvSpPr/>
          <p:nvPr/>
        </p:nvSpPr>
        <p:spPr bwMode="auto">
          <a:xfrm>
            <a:off x="395288" y="1948386"/>
            <a:ext cx="123410" cy="292620"/>
          </a:xfrm>
          <a:custGeom>
            <a:avLst/>
            <a:gdLst>
              <a:gd name="connsiteX0" fmla="*/ 0 w 80963"/>
              <a:gd name="connsiteY0" fmla="*/ 0 h 152400"/>
              <a:gd name="connsiteX1" fmla="*/ 80963 w 80963"/>
              <a:gd name="connsiteY1" fmla="*/ 80963 h 152400"/>
              <a:gd name="connsiteX2" fmla="*/ 9526 w 80963"/>
              <a:gd name="connsiteY2" fmla="*/ 152400 h 152400"/>
              <a:gd name="connsiteX0" fmla="*/ 2380 w 83343"/>
              <a:gd name="connsiteY0" fmla="*/ 0 h 161925"/>
              <a:gd name="connsiteX1" fmla="*/ 83343 w 83343"/>
              <a:gd name="connsiteY1" fmla="*/ 80963 h 161925"/>
              <a:gd name="connsiteX2" fmla="*/ 0 w 83343"/>
              <a:gd name="connsiteY2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343" h="161925">
                <a:moveTo>
                  <a:pt x="2380" y="0"/>
                </a:moveTo>
                <a:lnTo>
                  <a:pt x="83343" y="80963"/>
                </a:lnTo>
                <a:lnTo>
                  <a:pt x="0" y="161925"/>
                </a:lnTo>
              </a:path>
            </a:pathLst>
          </a:custGeom>
          <a:noFill/>
          <a:ln w="19050">
            <a:gradFill>
              <a:gsLst>
                <a:gs pos="6000">
                  <a:srgbClr val="003738"/>
                </a:gs>
                <a:gs pos="88000">
                  <a:srgbClr val="00E296"/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DAB81482-F83D-1A4A-A3AA-E08BCA28CE44}"/>
              </a:ext>
            </a:extLst>
          </p:cNvPr>
          <p:cNvSpPr/>
          <p:nvPr/>
        </p:nvSpPr>
        <p:spPr bwMode="auto">
          <a:xfrm>
            <a:off x="395288" y="2403074"/>
            <a:ext cx="123410" cy="292620"/>
          </a:xfrm>
          <a:custGeom>
            <a:avLst/>
            <a:gdLst>
              <a:gd name="connsiteX0" fmla="*/ 0 w 80963"/>
              <a:gd name="connsiteY0" fmla="*/ 0 h 152400"/>
              <a:gd name="connsiteX1" fmla="*/ 80963 w 80963"/>
              <a:gd name="connsiteY1" fmla="*/ 80963 h 152400"/>
              <a:gd name="connsiteX2" fmla="*/ 9526 w 80963"/>
              <a:gd name="connsiteY2" fmla="*/ 152400 h 152400"/>
              <a:gd name="connsiteX0" fmla="*/ 2380 w 83343"/>
              <a:gd name="connsiteY0" fmla="*/ 0 h 161925"/>
              <a:gd name="connsiteX1" fmla="*/ 83343 w 83343"/>
              <a:gd name="connsiteY1" fmla="*/ 80963 h 161925"/>
              <a:gd name="connsiteX2" fmla="*/ 0 w 83343"/>
              <a:gd name="connsiteY2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343" h="161925">
                <a:moveTo>
                  <a:pt x="2380" y="0"/>
                </a:moveTo>
                <a:lnTo>
                  <a:pt x="83343" y="80963"/>
                </a:lnTo>
                <a:lnTo>
                  <a:pt x="0" y="161925"/>
                </a:lnTo>
              </a:path>
            </a:pathLst>
          </a:custGeom>
          <a:noFill/>
          <a:ln w="19050">
            <a:gradFill>
              <a:gsLst>
                <a:gs pos="6000">
                  <a:srgbClr val="003738"/>
                </a:gs>
                <a:gs pos="88000">
                  <a:srgbClr val="00E296"/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1" name="Freeform: Shape 7">
            <a:extLst>
              <a:ext uri="{FF2B5EF4-FFF2-40B4-BE49-F238E27FC236}">
                <a16:creationId xmlns:a16="http://schemas.microsoft.com/office/drawing/2014/main" id="{91D18438-F49A-1E4A-B463-7BCF61002F80}"/>
              </a:ext>
            </a:extLst>
          </p:cNvPr>
          <p:cNvSpPr/>
          <p:nvPr/>
        </p:nvSpPr>
        <p:spPr bwMode="auto">
          <a:xfrm>
            <a:off x="395288" y="2857762"/>
            <a:ext cx="123410" cy="292620"/>
          </a:xfrm>
          <a:custGeom>
            <a:avLst/>
            <a:gdLst>
              <a:gd name="connsiteX0" fmla="*/ 0 w 80963"/>
              <a:gd name="connsiteY0" fmla="*/ 0 h 152400"/>
              <a:gd name="connsiteX1" fmla="*/ 80963 w 80963"/>
              <a:gd name="connsiteY1" fmla="*/ 80963 h 152400"/>
              <a:gd name="connsiteX2" fmla="*/ 9526 w 80963"/>
              <a:gd name="connsiteY2" fmla="*/ 152400 h 152400"/>
              <a:gd name="connsiteX0" fmla="*/ 2380 w 83343"/>
              <a:gd name="connsiteY0" fmla="*/ 0 h 161925"/>
              <a:gd name="connsiteX1" fmla="*/ 83343 w 83343"/>
              <a:gd name="connsiteY1" fmla="*/ 80963 h 161925"/>
              <a:gd name="connsiteX2" fmla="*/ 0 w 83343"/>
              <a:gd name="connsiteY2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343" h="161925">
                <a:moveTo>
                  <a:pt x="2380" y="0"/>
                </a:moveTo>
                <a:lnTo>
                  <a:pt x="83343" y="80963"/>
                </a:lnTo>
                <a:lnTo>
                  <a:pt x="0" y="161925"/>
                </a:lnTo>
              </a:path>
            </a:pathLst>
          </a:custGeom>
          <a:noFill/>
          <a:ln w="19050">
            <a:gradFill>
              <a:gsLst>
                <a:gs pos="6000">
                  <a:srgbClr val="003738"/>
                </a:gs>
                <a:gs pos="88000">
                  <a:srgbClr val="00E296"/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440189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E52EE6-482B-6843-A6E0-F1BBD8C7E6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데이터 이동성</a:t>
            </a:r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0711F7-C154-564E-B53F-E9CF5EF59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1314" y="405114"/>
            <a:ext cx="2757279" cy="379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65646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914A4-90DA-A64F-8346-896A4E4ED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이동성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A444A-17F9-AB4C-AE05-7A19E13E664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81000" y="1023938"/>
            <a:ext cx="4191000" cy="2462213"/>
          </a:xfrm>
        </p:spPr>
        <p:txBody>
          <a:bodyPr/>
          <a:lstStyle/>
          <a:p>
            <a:pPr marL="360000">
              <a:spcAft>
                <a:spcPts val="1200"/>
              </a:spcAft>
            </a:pPr>
            <a:r>
              <a:rPr lang="ko-KR" altLang="en-US">
                <a:latin typeface="+mj-lt"/>
              </a:rPr>
              <a:t>오브젝트 </a:t>
            </a:r>
            <a:r>
              <a:rPr lang="ko-KR" altLang="en-US" dirty="0">
                <a:latin typeface="+mj-lt"/>
              </a:rPr>
              <a:t>스토리지 저장소가 핵심입니다</a:t>
            </a:r>
            <a:r>
              <a:rPr lang="en-US" altLang="ko-KR" dirty="0">
                <a:latin typeface="+mj-lt"/>
              </a:rPr>
              <a:t>.</a:t>
            </a:r>
          </a:p>
          <a:p>
            <a:pPr marL="360000">
              <a:spcAft>
                <a:spcPts val="1200"/>
              </a:spcAft>
            </a:pPr>
            <a:r>
              <a:rPr lang="ko-KR" altLang="en-US" dirty="0">
                <a:latin typeface="+mj-lt"/>
              </a:rPr>
              <a:t>온 </a:t>
            </a:r>
            <a:r>
              <a:rPr lang="ko-KR" altLang="en-US" dirty="0" err="1">
                <a:latin typeface="+mj-lt"/>
              </a:rPr>
              <a:t>프레미스</a:t>
            </a:r>
            <a:r>
              <a:rPr lang="ko-KR" altLang="en-US" dirty="0">
                <a:latin typeface="+mj-lt"/>
              </a:rPr>
              <a:t> 솔루션과 통합</a:t>
            </a:r>
          </a:p>
          <a:p>
            <a:pPr marL="360000">
              <a:spcAft>
                <a:spcPts val="1200"/>
              </a:spcAft>
            </a:pPr>
            <a:r>
              <a:rPr lang="ko-KR" altLang="en-US" dirty="0">
                <a:latin typeface="+mj-lt"/>
              </a:rPr>
              <a:t>백업 복사 작업</a:t>
            </a:r>
          </a:p>
          <a:p>
            <a:pPr marL="360000">
              <a:spcAft>
                <a:spcPts val="1200"/>
              </a:spcAft>
            </a:pPr>
            <a:r>
              <a:rPr lang="ko-KR" altLang="en-US" dirty="0">
                <a:latin typeface="+mj-lt"/>
              </a:rPr>
              <a:t>복원 옵션</a:t>
            </a:r>
          </a:p>
          <a:p>
            <a:pPr marL="360000">
              <a:spcAft>
                <a:spcPts val="1200"/>
              </a:spcAft>
            </a:pPr>
            <a:r>
              <a:rPr lang="ko-KR" altLang="en-US" dirty="0">
                <a:latin typeface="+mj-lt"/>
              </a:rPr>
              <a:t>다른 클라우드로 마이그레이션</a:t>
            </a:r>
            <a:endParaRPr lang="en-US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3DE596-CC09-9E4A-8D91-C92D199D7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413" y="2182254"/>
            <a:ext cx="3959588" cy="2477059"/>
          </a:xfrm>
          <a:prstGeom prst="rect">
            <a:avLst/>
          </a:prstGeom>
        </p:spPr>
      </p:pic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F647A47C-3ECC-DD4D-9F55-86C7FD6A9534}"/>
              </a:ext>
            </a:extLst>
          </p:cNvPr>
          <p:cNvSpPr/>
          <p:nvPr/>
        </p:nvSpPr>
        <p:spPr bwMode="auto">
          <a:xfrm>
            <a:off x="395288" y="1039010"/>
            <a:ext cx="123410" cy="292620"/>
          </a:xfrm>
          <a:custGeom>
            <a:avLst/>
            <a:gdLst>
              <a:gd name="connsiteX0" fmla="*/ 0 w 80963"/>
              <a:gd name="connsiteY0" fmla="*/ 0 h 152400"/>
              <a:gd name="connsiteX1" fmla="*/ 80963 w 80963"/>
              <a:gd name="connsiteY1" fmla="*/ 80963 h 152400"/>
              <a:gd name="connsiteX2" fmla="*/ 9526 w 80963"/>
              <a:gd name="connsiteY2" fmla="*/ 152400 h 152400"/>
              <a:gd name="connsiteX0" fmla="*/ 2380 w 83343"/>
              <a:gd name="connsiteY0" fmla="*/ 0 h 161925"/>
              <a:gd name="connsiteX1" fmla="*/ 83343 w 83343"/>
              <a:gd name="connsiteY1" fmla="*/ 80963 h 161925"/>
              <a:gd name="connsiteX2" fmla="*/ 0 w 83343"/>
              <a:gd name="connsiteY2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343" h="161925">
                <a:moveTo>
                  <a:pt x="2380" y="0"/>
                </a:moveTo>
                <a:lnTo>
                  <a:pt x="83343" y="80963"/>
                </a:lnTo>
                <a:lnTo>
                  <a:pt x="0" y="161925"/>
                </a:lnTo>
              </a:path>
            </a:pathLst>
          </a:custGeom>
          <a:noFill/>
          <a:ln w="19050">
            <a:gradFill>
              <a:gsLst>
                <a:gs pos="6000">
                  <a:srgbClr val="003738"/>
                </a:gs>
                <a:gs pos="88000">
                  <a:srgbClr val="00E296"/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1" name="Freeform: Shape 7">
            <a:extLst>
              <a:ext uri="{FF2B5EF4-FFF2-40B4-BE49-F238E27FC236}">
                <a16:creationId xmlns:a16="http://schemas.microsoft.com/office/drawing/2014/main" id="{A471EE26-0E71-E04E-9117-CD44BA9F7CE8}"/>
              </a:ext>
            </a:extLst>
          </p:cNvPr>
          <p:cNvSpPr/>
          <p:nvPr/>
        </p:nvSpPr>
        <p:spPr bwMode="auto">
          <a:xfrm>
            <a:off x="395288" y="1783144"/>
            <a:ext cx="123410" cy="292620"/>
          </a:xfrm>
          <a:custGeom>
            <a:avLst/>
            <a:gdLst>
              <a:gd name="connsiteX0" fmla="*/ 0 w 80963"/>
              <a:gd name="connsiteY0" fmla="*/ 0 h 152400"/>
              <a:gd name="connsiteX1" fmla="*/ 80963 w 80963"/>
              <a:gd name="connsiteY1" fmla="*/ 80963 h 152400"/>
              <a:gd name="connsiteX2" fmla="*/ 9526 w 80963"/>
              <a:gd name="connsiteY2" fmla="*/ 152400 h 152400"/>
              <a:gd name="connsiteX0" fmla="*/ 2380 w 83343"/>
              <a:gd name="connsiteY0" fmla="*/ 0 h 161925"/>
              <a:gd name="connsiteX1" fmla="*/ 83343 w 83343"/>
              <a:gd name="connsiteY1" fmla="*/ 80963 h 161925"/>
              <a:gd name="connsiteX2" fmla="*/ 0 w 83343"/>
              <a:gd name="connsiteY2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343" h="161925">
                <a:moveTo>
                  <a:pt x="2380" y="0"/>
                </a:moveTo>
                <a:lnTo>
                  <a:pt x="83343" y="80963"/>
                </a:lnTo>
                <a:lnTo>
                  <a:pt x="0" y="161925"/>
                </a:lnTo>
              </a:path>
            </a:pathLst>
          </a:custGeom>
          <a:noFill/>
          <a:ln w="19050">
            <a:gradFill>
              <a:gsLst>
                <a:gs pos="6000">
                  <a:srgbClr val="003738"/>
                </a:gs>
                <a:gs pos="88000">
                  <a:srgbClr val="00E296"/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" name="Freeform: Shape 7">
            <a:extLst>
              <a:ext uri="{FF2B5EF4-FFF2-40B4-BE49-F238E27FC236}">
                <a16:creationId xmlns:a16="http://schemas.microsoft.com/office/drawing/2014/main" id="{85A9BF87-3261-9747-A0A7-BF91C255CF9C}"/>
              </a:ext>
            </a:extLst>
          </p:cNvPr>
          <p:cNvSpPr/>
          <p:nvPr/>
        </p:nvSpPr>
        <p:spPr bwMode="auto">
          <a:xfrm>
            <a:off x="395288" y="2237832"/>
            <a:ext cx="123410" cy="292620"/>
          </a:xfrm>
          <a:custGeom>
            <a:avLst/>
            <a:gdLst>
              <a:gd name="connsiteX0" fmla="*/ 0 w 80963"/>
              <a:gd name="connsiteY0" fmla="*/ 0 h 152400"/>
              <a:gd name="connsiteX1" fmla="*/ 80963 w 80963"/>
              <a:gd name="connsiteY1" fmla="*/ 80963 h 152400"/>
              <a:gd name="connsiteX2" fmla="*/ 9526 w 80963"/>
              <a:gd name="connsiteY2" fmla="*/ 152400 h 152400"/>
              <a:gd name="connsiteX0" fmla="*/ 2380 w 83343"/>
              <a:gd name="connsiteY0" fmla="*/ 0 h 161925"/>
              <a:gd name="connsiteX1" fmla="*/ 83343 w 83343"/>
              <a:gd name="connsiteY1" fmla="*/ 80963 h 161925"/>
              <a:gd name="connsiteX2" fmla="*/ 0 w 83343"/>
              <a:gd name="connsiteY2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343" h="161925">
                <a:moveTo>
                  <a:pt x="2380" y="0"/>
                </a:moveTo>
                <a:lnTo>
                  <a:pt x="83343" y="80963"/>
                </a:lnTo>
                <a:lnTo>
                  <a:pt x="0" y="161925"/>
                </a:lnTo>
              </a:path>
            </a:pathLst>
          </a:custGeom>
          <a:noFill/>
          <a:ln w="19050">
            <a:gradFill>
              <a:gsLst>
                <a:gs pos="6000">
                  <a:srgbClr val="003738"/>
                </a:gs>
                <a:gs pos="88000">
                  <a:srgbClr val="00E296"/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3" name="Freeform: Shape 7">
            <a:extLst>
              <a:ext uri="{FF2B5EF4-FFF2-40B4-BE49-F238E27FC236}">
                <a16:creationId xmlns:a16="http://schemas.microsoft.com/office/drawing/2014/main" id="{2B5F4B88-DD9A-BF4C-8F9A-C06A6F58D63D}"/>
              </a:ext>
            </a:extLst>
          </p:cNvPr>
          <p:cNvSpPr/>
          <p:nvPr/>
        </p:nvSpPr>
        <p:spPr bwMode="auto">
          <a:xfrm>
            <a:off x="395288" y="2692520"/>
            <a:ext cx="123410" cy="292620"/>
          </a:xfrm>
          <a:custGeom>
            <a:avLst/>
            <a:gdLst>
              <a:gd name="connsiteX0" fmla="*/ 0 w 80963"/>
              <a:gd name="connsiteY0" fmla="*/ 0 h 152400"/>
              <a:gd name="connsiteX1" fmla="*/ 80963 w 80963"/>
              <a:gd name="connsiteY1" fmla="*/ 80963 h 152400"/>
              <a:gd name="connsiteX2" fmla="*/ 9526 w 80963"/>
              <a:gd name="connsiteY2" fmla="*/ 152400 h 152400"/>
              <a:gd name="connsiteX0" fmla="*/ 2380 w 83343"/>
              <a:gd name="connsiteY0" fmla="*/ 0 h 161925"/>
              <a:gd name="connsiteX1" fmla="*/ 83343 w 83343"/>
              <a:gd name="connsiteY1" fmla="*/ 80963 h 161925"/>
              <a:gd name="connsiteX2" fmla="*/ 0 w 83343"/>
              <a:gd name="connsiteY2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343" h="161925">
                <a:moveTo>
                  <a:pt x="2380" y="0"/>
                </a:moveTo>
                <a:lnTo>
                  <a:pt x="83343" y="80963"/>
                </a:lnTo>
                <a:lnTo>
                  <a:pt x="0" y="161925"/>
                </a:lnTo>
              </a:path>
            </a:pathLst>
          </a:custGeom>
          <a:noFill/>
          <a:ln w="19050">
            <a:gradFill>
              <a:gsLst>
                <a:gs pos="6000">
                  <a:srgbClr val="003738"/>
                </a:gs>
                <a:gs pos="88000">
                  <a:srgbClr val="00E296"/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4" name="Freeform: Shape 7">
            <a:extLst>
              <a:ext uri="{FF2B5EF4-FFF2-40B4-BE49-F238E27FC236}">
                <a16:creationId xmlns:a16="http://schemas.microsoft.com/office/drawing/2014/main" id="{3A63DB50-029A-8B4B-80A3-A3641BEC0518}"/>
              </a:ext>
            </a:extLst>
          </p:cNvPr>
          <p:cNvSpPr/>
          <p:nvPr/>
        </p:nvSpPr>
        <p:spPr bwMode="auto">
          <a:xfrm>
            <a:off x="395288" y="3147208"/>
            <a:ext cx="123410" cy="292620"/>
          </a:xfrm>
          <a:custGeom>
            <a:avLst/>
            <a:gdLst>
              <a:gd name="connsiteX0" fmla="*/ 0 w 80963"/>
              <a:gd name="connsiteY0" fmla="*/ 0 h 152400"/>
              <a:gd name="connsiteX1" fmla="*/ 80963 w 80963"/>
              <a:gd name="connsiteY1" fmla="*/ 80963 h 152400"/>
              <a:gd name="connsiteX2" fmla="*/ 9526 w 80963"/>
              <a:gd name="connsiteY2" fmla="*/ 152400 h 152400"/>
              <a:gd name="connsiteX0" fmla="*/ 2380 w 83343"/>
              <a:gd name="connsiteY0" fmla="*/ 0 h 161925"/>
              <a:gd name="connsiteX1" fmla="*/ 83343 w 83343"/>
              <a:gd name="connsiteY1" fmla="*/ 80963 h 161925"/>
              <a:gd name="connsiteX2" fmla="*/ 0 w 83343"/>
              <a:gd name="connsiteY2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343" h="161925">
                <a:moveTo>
                  <a:pt x="2380" y="0"/>
                </a:moveTo>
                <a:lnTo>
                  <a:pt x="83343" y="80963"/>
                </a:lnTo>
                <a:lnTo>
                  <a:pt x="0" y="161925"/>
                </a:lnTo>
              </a:path>
            </a:pathLst>
          </a:custGeom>
          <a:noFill/>
          <a:ln w="19050">
            <a:gradFill>
              <a:gsLst>
                <a:gs pos="6000">
                  <a:srgbClr val="003738"/>
                </a:gs>
                <a:gs pos="88000">
                  <a:srgbClr val="00E296"/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30890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E52EE6-482B-6843-A6E0-F1BBD8C7E6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비용 최적화</a:t>
            </a:r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C0F8D6-DBF5-964B-B6DC-E17B8451C0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2545" y="399920"/>
            <a:ext cx="2721472" cy="375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62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8E974-E929-3A4E-A141-3AF82C23D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+mn-lt"/>
              </a:rPr>
              <a:t>비용 최적화</a:t>
            </a:r>
            <a:endParaRPr lang="en-US" dirty="0">
              <a:latin typeface="+mn-lt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5FDF8EA-5296-E54A-B4AB-C58557852FB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81000" y="1023938"/>
            <a:ext cx="3810000" cy="2154237"/>
          </a:xfrm>
        </p:spPr>
        <p:txBody>
          <a:bodyPr/>
          <a:lstStyle/>
          <a:p>
            <a:pPr marL="360000">
              <a:spcAft>
                <a:spcPts val="1200"/>
              </a:spcAft>
            </a:pPr>
            <a:r>
              <a:rPr lang="ko-KR" altLang="en-US" dirty="0"/>
              <a:t>필요에 맞게 리소스 크기 조정</a:t>
            </a:r>
          </a:p>
          <a:p>
            <a:pPr marL="360000">
              <a:spcAft>
                <a:spcPts val="1200"/>
              </a:spcAft>
            </a:pPr>
            <a:r>
              <a:rPr lang="ko-KR" altLang="en-US" dirty="0"/>
              <a:t>조정 정책</a:t>
            </a:r>
          </a:p>
          <a:p>
            <a:pPr marL="360000">
              <a:spcAft>
                <a:spcPts val="1200"/>
              </a:spcAft>
            </a:pPr>
            <a:r>
              <a:rPr lang="ko-KR" altLang="en-US" dirty="0"/>
              <a:t>기본 설정 조정</a:t>
            </a:r>
          </a:p>
          <a:p>
            <a:pPr marL="360000">
              <a:spcAft>
                <a:spcPts val="1200"/>
              </a:spcAft>
            </a:pPr>
            <a:r>
              <a:rPr lang="en-US" altLang="ko-KR" dirty="0"/>
              <a:t>SLA / TCO </a:t>
            </a:r>
            <a:r>
              <a:rPr lang="ko-KR" altLang="en-US" dirty="0"/>
              <a:t>재고</a:t>
            </a:r>
          </a:p>
          <a:p>
            <a:pPr marL="360000">
              <a:spcAft>
                <a:spcPts val="1200"/>
              </a:spcAft>
            </a:pPr>
            <a:r>
              <a:rPr lang="ko-KR" altLang="en-US" dirty="0"/>
              <a:t>보관 계획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E07FC1-8D86-48DA-9EC2-880437F21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588" y="1131888"/>
            <a:ext cx="4464413" cy="3532180"/>
          </a:xfrm>
          <a:prstGeom prst="rect">
            <a:avLst/>
          </a:prstGeom>
        </p:spPr>
      </p:pic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535035A0-666C-CD4A-BDF9-5F2443FA7BD5}"/>
              </a:ext>
            </a:extLst>
          </p:cNvPr>
          <p:cNvSpPr/>
          <p:nvPr/>
        </p:nvSpPr>
        <p:spPr bwMode="auto">
          <a:xfrm>
            <a:off x="395288" y="1039010"/>
            <a:ext cx="123410" cy="292620"/>
          </a:xfrm>
          <a:custGeom>
            <a:avLst/>
            <a:gdLst>
              <a:gd name="connsiteX0" fmla="*/ 0 w 80963"/>
              <a:gd name="connsiteY0" fmla="*/ 0 h 152400"/>
              <a:gd name="connsiteX1" fmla="*/ 80963 w 80963"/>
              <a:gd name="connsiteY1" fmla="*/ 80963 h 152400"/>
              <a:gd name="connsiteX2" fmla="*/ 9526 w 80963"/>
              <a:gd name="connsiteY2" fmla="*/ 152400 h 152400"/>
              <a:gd name="connsiteX0" fmla="*/ 2380 w 83343"/>
              <a:gd name="connsiteY0" fmla="*/ 0 h 161925"/>
              <a:gd name="connsiteX1" fmla="*/ 83343 w 83343"/>
              <a:gd name="connsiteY1" fmla="*/ 80963 h 161925"/>
              <a:gd name="connsiteX2" fmla="*/ 0 w 83343"/>
              <a:gd name="connsiteY2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343" h="161925">
                <a:moveTo>
                  <a:pt x="2380" y="0"/>
                </a:moveTo>
                <a:lnTo>
                  <a:pt x="83343" y="80963"/>
                </a:lnTo>
                <a:lnTo>
                  <a:pt x="0" y="161925"/>
                </a:lnTo>
              </a:path>
            </a:pathLst>
          </a:custGeom>
          <a:noFill/>
          <a:ln w="19050">
            <a:gradFill>
              <a:gsLst>
                <a:gs pos="6000">
                  <a:srgbClr val="003738"/>
                </a:gs>
                <a:gs pos="88000">
                  <a:srgbClr val="00E296"/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1" name="Freeform: Shape 7">
            <a:extLst>
              <a:ext uri="{FF2B5EF4-FFF2-40B4-BE49-F238E27FC236}">
                <a16:creationId xmlns:a16="http://schemas.microsoft.com/office/drawing/2014/main" id="{8762675C-74EF-564F-8A98-CDB5D20445E4}"/>
              </a:ext>
            </a:extLst>
          </p:cNvPr>
          <p:cNvSpPr/>
          <p:nvPr/>
        </p:nvSpPr>
        <p:spPr bwMode="auto">
          <a:xfrm>
            <a:off x="395288" y="1493698"/>
            <a:ext cx="123410" cy="292620"/>
          </a:xfrm>
          <a:custGeom>
            <a:avLst/>
            <a:gdLst>
              <a:gd name="connsiteX0" fmla="*/ 0 w 80963"/>
              <a:gd name="connsiteY0" fmla="*/ 0 h 152400"/>
              <a:gd name="connsiteX1" fmla="*/ 80963 w 80963"/>
              <a:gd name="connsiteY1" fmla="*/ 80963 h 152400"/>
              <a:gd name="connsiteX2" fmla="*/ 9526 w 80963"/>
              <a:gd name="connsiteY2" fmla="*/ 152400 h 152400"/>
              <a:gd name="connsiteX0" fmla="*/ 2380 w 83343"/>
              <a:gd name="connsiteY0" fmla="*/ 0 h 161925"/>
              <a:gd name="connsiteX1" fmla="*/ 83343 w 83343"/>
              <a:gd name="connsiteY1" fmla="*/ 80963 h 161925"/>
              <a:gd name="connsiteX2" fmla="*/ 0 w 83343"/>
              <a:gd name="connsiteY2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343" h="161925">
                <a:moveTo>
                  <a:pt x="2380" y="0"/>
                </a:moveTo>
                <a:lnTo>
                  <a:pt x="83343" y="80963"/>
                </a:lnTo>
                <a:lnTo>
                  <a:pt x="0" y="161925"/>
                </a:lnTo>
              </a:path>
            </a:pathLst>
          </a:custGeom>
          <a:noFill/>
          <a:ln w="19050">
            <a:gradFill>
              <a:gsLst>
                <a:gs pos="6000">
                  <a:srgbClr val="003738"/>
                </a:gs>
                <a:gs pos="88000">
                  <a:srgbClr val="00E296"/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" name="Freeform: Shape 7">
            <a:extLst>
              <a:ext uri="{FF2B5EF4-FFF2-40B4-BE49-F238E27FC236}">
                <a16:creationId xmlns:a16="http://schemas.microsoft.com/office/drawing/2014/main" id="{BD7ECCA3-C454-1841-9C4D-D871C8A741EB}"/>
              </a:ext>
            </a:extLst>
          </p:cNvPr>
          <p:cNvSpPr/>
          <p:nvPr/>
        </p:nvSpPr>
        <p:spPr bwMode="auto">
          <a:xfrm>
            <a:off x="395288" y="1948386"/>
            <a:ext cx="123410" cy="292620"/>
          </a:xfrm>
          <a:custGeom>
            <a:avLst/>
            <a:gdLst>
              <a:gd name="connsiteX0" fmla="*/ 0 w 80963"/>
              <a:gd name="connsiteY0" fmla="*/ 0 h 152400"/>
              <a:gd name="connsiteX1" fmla="*/ 80963 w 80963"/>
              <a:gd name="connsiteY1" fmla="*/ 80963 h 152400"/>
              <a:gd name="connsiteX2" fmla="*/ 9526 w 80963"/>
              <a:gd name="connsiteY2" fmla="*/ 152400 h 152400"/>
              <a:gd name="connsiteX0" fmla="*/ 2380 w 83343"/>
              <a:gd name="connsiteY0" fmla="*/ 0 h 161925"/>
              <a:gd name="connsiteX1" fmla="*/ 83343 w 83343"/>
              <a:gd name="connsiteY1" fmla="*/ 80963 h 161925"/>
              <a:gd name="connsiteX2" fmla="*/ 0 w 83343"/>
              <a:gd name="connsiteY2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343" h="161925">
                <a:moveTo>
                  <a:pt x="2380" y="0"/>
                </a:moveTo>
                <a:lnTo>
                  <a:pt x="83343" y="80963"/>
                </a:lnTo>
                <a:lnTo>
                  <a:pt x="0" y="161925"/>
                </a:lnTo>
              </a:path>
            </a:pathLst>
          </a:custGeom>
          <a:noFill/>
          <a:ln w="19050">
            <a:gradFill>
              <a:gsLst>
                <a:gs pos="6000">
                  <a:srgbClr val="003738"/>
                </a:gs>
                <a:gs pos="88000">
                  <a:srgbClr val="00E296"/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3" name="Freeform: Shape 7">
            <a:extLst>
              <a:ext uri="{FF2B5EF4-FFF2-40B4-BE49-F238E27FC236}">
                <a16:creationId xmlns:a16="http://schemas.microsoft.com/office/drawing/2014/main" id="{9D7D5E26-F374-7A44-A214-B6659ABA93F6}"/>
              </a:ext>
            </a:extLst>
          </p:cNvPr>
          <p:cNvSpPr/>
          <p:nvPr/>
        </p:nvSpPr>
        <p:spPr bwMode="auto">
          <a:xfrm>
            <a:off x="395288" y="2403074"/>
            <a:ext cx="123410" cy="292620"/>
          </a:xfrm>
          <a:custGeom>
            <a:avLst/>
            <a:gdLst>
              <a:gd name="connsiteX0" fmla="*/ 0 w 80963"/>
              <a:gd name="connsiteY0" fmla="*/ 0 h 152400"/>
              <a:gd name="connsiteX1" fmla="*/ 80963 w 80963"/>
              <a:gd name="connsiteY1" fmla="*/ 80963 h 152400"/>
              <a:gd name="connsiteX2" fmla="*/ 9526 w 80963"/>
              <a:gd name="connsiteY2" fmla="*/ 152400 h 152400"/>
              <a:gd name="connsiteX0" fmla="*/ 2380 w 83343"/>
              <a:gd name="connsiteY0" fmla="*/ 0 h 161925"/>
              <a:gd name="connsiteX1" fmla="*/ 83343 w 83343"/>
              <a:gd name="connsiteY1" fmla="*/ 80963 h 161925"/>
              <a:gd name="connsiteX2" fmla="*/ 0 w 83343"/>
              <a:gd name="connsiteY2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343" h="161925">
                <a:moveTo>
                  <a:pt x="2380" y="0"/>
                </a:moveTo>
                <a:lnTo>
                  <a:pt x="83343" y="80963"/>
                </a:lnTo>
                <a:lnTo>
                  <a:pt x="0" y="161925"/>
                </a:lnTo>
              </a:path>
            </a:pathLst>
          </a:custGeom>
          <a:noFill/>
          <a:ln w="19050">
            <a:gradFill>
              <a:gsLst>
                <a:gs pos="6000">
                  <a:srgbClr val="003738"/>
                </a:gs>
                <a:gs pos="88000">
                  <a:srgbClr val="00E296"/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4" name="Freeform: Shape 7">
            <a:extLst>
              <a:ext uri="{FF2B5EF4-FFF2-40B4-BE49-F238E27FC236}">
                <a16:creationId xmlns:a16="http://schemas.microsoft.com/office/drawing/2014/main" id="{66F73866-64BF-F34E-85A8-EE69ABCB1341}"/>
              </a:ext>
            </a:extLst>
          </p:cNvPr>
          <p:cNvSpPr/>
          <p:nvPr/>
        </p:nvSpPr>
        <p:spPr bwMode="auto">
          <a:xfrm>
            <a:off x="395288" y="2857762"/>
            <a:ext cx="123410" cy="292620"/>
          </a:xfrm>
          <a:custGeom>
            <a:avLst/>
            <a:gdLst>
              <a:gd name="connsiteX0" fmla="*/ 0 w 80963"/>
              <a:gd name="connsiteY0" fmla="*/ 0 h 152400"/>
              <a:gd name="connsiteX1" fmla="*/ 80963 w 80963"/>
              <a:gd name="connsiteY1" fmla="*/ 80963 h 152400"/>
              <a:gd name="connsiteX2" fmla="*/ 9526 w 80963"/>
              <a:gd name="connsiteY2" fmla="*/ 152400 h 152400"/>
              <a:gd name="connsiteX0" fmla="*/ 2380 w 83343"/>
              <a:gd name="connsiteY0" fmla="*/ 0 h 161925"/>
              <a:gd name="connsiteX1" fmla="*/ 83343 w 83343"/>
              <a:gd name="connsiteY1" fmla="*/ 80963 h 161925"/>
              <a:gd name="connsiteX2" fmla="*/ 0 w 83343"/>
              <a:gd name="connsiteY2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343" h="161925">
                <a:moveTo>
                  <a:pt x="2380" y="0"/>
                </a:moveTo>
                <a:lnTo>
                  <a:pt x="83343" y="80963"/>
                </a:lnTo>
                <a:lnTo>
                  <a:pt x="0" y="161925"/>
                </a:lnTo>
              </a:path>
            </a:pathLst>
          </a:custGeom>
          <a:noFill/>
          <a:ln w="19050">
            <a:gradFill>
              <a:gsLst>
                <a:gs pos="6000">
                  <a:srgbClr val="003738"/>
                </a:gs>
                <a:gs pos="88000">
                  <a:srgbClr val="00E296"/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486927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E52EE6-482B-6843-A6E0-F1BBD8C7E6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자동화</a:t>
            </a:r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AD37F7-4106-0E4D-BDF4-149B5E131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725" y="560126"/>
            <a:ext cx="2689073" cy="370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6383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8A29E-D622-9243-8630-1624EF775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자동화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9C49C-89A6-BE4A-A9CB-B055338BB85B}"/>
              </a:ext>
            </a:extLst>
          </p:cNvPr>
          <p:cNvSpPr txBox="1">
            <a:spLocks/>
          </p:cNvSpPr>
          <p:nvPr/>
        </p:nvSpPr>
        <p:spPr>
          <a:xfrm>
            <a:off x="359999" y="1023938"/>
            <a:ext cx="4212001" cy="153888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000" kern="1200" spc="0" baseline="0">
                <a:solidFill>
                  <a:schemeClr val="bg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>
              <a:spcAft>
                <a:spcPts val="1200"/>
              </a:spcAft>
            </a:pPr>
            <a:r>
              <a:rPr lang="en-US" dirty="0">
                <a:latin typeface="Guardian Sans" panose="020B0503050503060803"/>
              </a:rPr>
              <a:t>Tagging system</a:t>
            </a:r>
          </a:p>
          <a:p>
            <a:pPr marL="360000">
              <a:spcAft>
                <a:spcPts val="1200"/>
              </a:spcAft>
            </a:pPr>
            <a:r>
              <a:rPr lang="en-US" dirty="0">
                <a:latin typeface="Guardian Sans" panose="020B0503050503060803"/>
              </a:rPr>
              <a:t>RESTful API</a:t>
            </a:r>
          </a:p>
          <a:p>
            <a:pPr marL="360000">
              <a:spcAft>
                <a:spcPts val="1200"/>
              </a:spcAft>
            </a:pPr>
            <a:r>
              <a:rPr lang="en-US" dirty="0">
                <a:latin typeface="Guardian Sans" panose="020B0503050503060803"/>
              </a:rPr>
              <a:t>Swagger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652488-B425-4302-BAC3-C3522FFBD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817" y="1128343"/>
            <a:ext cx="3368666" cy="32377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64E74D-CE79-42DD-9C57-FBEADB892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678" y="1653436"/>
            <a:ext cx="4205323" cy="3005877"/>
          </a:xfrm>
          <a:prstGeom prst="rect">
            <a:avLst/>
          </a:prstGeom>
        </p:spPr>
      </p:pic>
      <p:sp>
        <p:nvSpPr>
          <p:cNvPr id="11" name="Freeform: Shape 7">
            <a:extLst>
              <a:ext uri="{FF2B5EF4-FFF2-40B4-BE49-F238E27FC236}">
                <a16:creationId xmlns:a16="http://schemas.microsoft.com/office/drawing/2014/main" id="{8A07A1E5-6BE4-254A-BA3E-7321B01806D2}"/>
              </a:ext>
            </a:extLst>
          </p:cNvPr>
          <p:cNvSpPr/>
          <p:nvPr/>
        </p:nvSpPr>
        <p:spPr bwMode="auto">
          <a:xfrm>
            <a:off x="395288" y="1039010"/>
            <a:ext cx="123410" cy="292620"/>
          </a:xfrm>
          <a:custGeom>
            <a:avLst/>
            <a:gdLst>
              <a:gd name="connsiteX0" fmla="*/ 0 w 80963"/>
              <a:gd name="connsiteY0" fmla="*/ 0 h 152400"/>
              <a:gd name="connsiteX1" fmla="*/ 80963 w 80963"/>
              <a:gd name="connsiteY1" fmla="*/ 80963 h 152400"/>
              <a:gd name="connsiteX2" fmla="*/ 9526 w 80963"/>
              <a:gd name="connsiteY2" fmla="*/ 152400 h 152400"/>
              <a:gd name="connsiteX0" fmla="*/ 2380 w 83343"/>
              <a:gd name="connsiteY0" fmla="*/ 0 h 161925"/>
              <a:gd name="connsiteX1" fmla="*/ 83343 w 83343"/>
              <a:gd name="connsiteY1" fmla="*/ 80963 h 161925"/>
              <a:gd name="connsiteX2" fmla="*/ 0 w 83343"/>
              <a:gd name="connsiteY2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343" h="161925">
                <a:moveTo>
                  <a:pt x="2380" y="0"/>
                </a:moveTo>
                <a:lnTo>
                  <a:pt x="83343" y="80963"/>
                </a:lnTo>
                <a:lnTo>
                  <a:pt x="0" y="161925"/>
                </a:lnTo>
              </a:path>
            </a:pathLst>
          </a:custGeom>
          <a:noFill/>
          <a:ln w="19050">
            <a:gradFill>
              <a:gsLst>
                <a:gs pos="6000">
                  <a:srgbClr val="003738"/>
                </a:gs>
                <a:gs pos="88000">
                  <a:srgbClr val="00E296"/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" name="Freeform: Shape 7">
            <a:extLst>
              <a:ext uri="{FF2B5EF4-FFF2-40B4-BE49-F238E27FC236}">
                <a16:creationId xmlns:a16="http://schemas.microsoft.com/office/drawing/2014/main" id="{857E6A65-13AC-1743-8CEB-7B683561A708}"/>
              </a:ext>
            </a:extLst>
          </p:cNvPr>
          <p:cNvSpPr/>
          <p:nvPr/>
        </p:nvSpPr>
        <p:spPr bwMode="auto">
          <a:xfrm>
            <a:off x="395288" y="1493698"/>
            <a:ext cx="123410" cy="292620"/>
          </a:xfrm>
          <a:custGeom>
            <a:avLst/>
            <a:gdLst>
              <a:gd name="connsiteX0" fmla="*/ 0 w 80963"/>
              <a:gd name="connsiteY0" fmla="*/ 0 h 152400"/>
              <a:gd name="connsiteX1" fmla="*/ 80963 w 80963"/>
              <a:gd name="connsiteY1" fmla="*/ 80963 h 152400"/>
              <a:gd name="connsiteX2" fmla="*/ 9526 w 80963"/>
              <a:gd name="connsiteY2" fmla="*/ 152400 h 152400"/>
              <a:gd name="connsiteX0" fmla="*/ 2380 w 83343"/>
              <a:gd name="connsiteY0" fmla="*/ 0 h 161925"/>
              <a:gd name="connsiteX1" fmla="*/ 83343 w 83343"/>
              <a:gd name="connsiteY1" fmla="*/ 80963 h 161925"/>
              <a:gd name="connsiteX2" fmla="*/ 0 w 83343"/>
              <a:gd name="connsiteY2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343" h="161925">
                <a:moveTo>
                  <a:pt x="2380" y="0"/>
                </a:moveTo>
                <a:lnTo>
                  <a:pt x="83343" y="80963"/>
                </a:lnTo>
                <a:lnTo>
                  <a:pt x="0" y="161925"/>
                </a:lnTo>
              </a:path>
            </a:pathLst>
          </a:custGeom>
          <a:noFill/>
          <a:ln w="19050">
            <a:gradFill>
              <a:gsLst>
                <a:gs pos="6000">
                  <a:srgbClr val="003738"/>
                </a:gs>
                <a:gs pos="88000">
                  <a:srgbClr val="00E296"/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3" name="Freeform: Shape 7">
            <a:extLst>
              <a:ext uri="{FF2B5EF4-FFF2-40B4-BE49-F238E27FC236}">
                <a16:creationId xmlns:a16="http://schemas.microsoft.com/office/drawing/2014/main" id="{D28B551A-76F9-4241-AA5D-95198F70F4C3}"/>
              </a:ext>
            </a:extLst>
          </p:cNvPr>
          <p:cNvSpPr/>
          <p:nvPr/>
        </p:nvSpPr>
        <p:spPr bwMode="auto">
          <a:xfrm>
            <a:off x="395288" y="1948386"/>
            <a:ext cx="123410" cy="292620"/>
          </a:xfrm>
          <a:custGeom>
            <a:avLst/>
            <a:gdLst>
              <a:gd name="connsiteX0" fmla="*/ 0 w 80963"/>
              <a:gd name="connsiteY0" fmla="*/ 0 h 152400"/>
              <a:gd name="connsiteX1" fmla="*/ 80963 w 80963"/>
              <a:gd name="connsiteY1" fmla="*/ 80963 h 152400"/>
              <a:gd name="connsiteX2" fmla="*/ 9526 w 80963"/>
              <a:gd name="connsiteY2" fmla="*/ 152400 h 152400"/>
              <a:gd name="connsiteX0" fmla="*/ 2380 w 83343"/>
              <a:gd name="connsiteY0" fmla="*/ 0 h 161925"/>
              <a:gd name="connsiteX1" fmla="*/ 83343 w 83343"/>
              <a:gd name="connsiteY1" fmla="*/ 80963 h 161925"/>
              <a:gd name="connsiteX2" fmla="*/ 0 w 83343"/>
              <a:gd name="connsiteY2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343" h="161925">
                <a:moveTo>
                  <a:pt x="2380" y="0"/>
                </a:moveTo>
                <a:lnTo>
                  <a:pt x="83343" y="80963"/>
                </a:lnTo>
                <a:lnTo>
                  <a:pt x="0" y="161925"/>
                </a:lnTo>
              </a:path>
            </a:pathLst>
          </a:custGeom>
          <a:noFill/>
          <a:ln w="19050">
            <a:gradFill>
              <a:gsLst>
                <a:gs pos="6000">
                  <a:srgbClr val="003738"/>
                </a:gs>
                <a:gs pos="88000">
                  <a:srgbClr val="00E296"/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99123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E52EE6-482B-6843-A6E0-F1BBD8C7E6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백업 구성도</a:t>
            </a:r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AD37F7-4106-0E4D-BDF4-149B5E131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725" y="560126"/>
            <a:ext cx="2689073" cy="370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87765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8A29E-D622-9243-8630-1624EF775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백업 구성도</a:t>
            </a:r>
            <a:endParaRPr lang="en-US" altLang="ko-KR" dirty="0"/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9E7CEA60-4714-4D77-B07E-2212F819B972}"/>
              </a:ext>
            </a:extLst>
          </p:cNvPr>
          <p:cNvGrpSpPr/>
          <p:nvPr/>
        </p:nvGrpSpPr>
        <p:grpSpPr>
          <a:xfrm>
            <a:off x="410498" y="658564"/>
            <a:ext cx="5841945" cy="3952907"/>
            <a:chOff x="1328543" y="584162"/>
            <a:chExt cx="6229545" cy="4086252"/>
          </a:xfrm>
        </p:grpSpPr>
        <p:sp>
          <p:nvSpPr>
            <p:cNvPr id="10" name="Isosceles Triangle 19">
              <a:extLst>
                <a:ext uri="{FF2B5EF4-FFF2-40B4-BE49-F238E27FC236}">
                  <a16:creationId xmlns:a16="http://schemas.microsoft.com/office/drawing/2014/main" id="{5036C2CF-6CF8-43B1-B763-7B14AC834C89}"/>
                </a:ext>
              </a:extLst>
            </p:cNvPr>
            <p:cNvSpPr/>
            <p:nvPr/>
          </p:nvSpPr>
          <p:spPr bwMode="auto">
            <a:xfrm flipV="1">
              <a:off x="1694150" y="2506638"/>
              <a:ext cx="5581291" cy="859019"/>
            </a:xfrm>
            <a:prstGeom prst="triangle">
              <a:avLst>
                <a:gd name="adj" fmla="val 68483"/>
              </a:avLst>
            </a:prstGeom>
            <a:gradFill>
              <a:gsLst>
                <a:gs pos="85000">
                  <a:srgbClr val="003738"/>
                </a:gs>
                <a:gs pos="11000">
                  <a:schemeClr val="bg1">
                    <a:lumMod val="85000"/>
                  </a:schemeClr>
                </a:gs>
              </a:gsLst>
              <a:lin ang="54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 61">
              <a:extLst>
                <a:ext uri="{FF2B5EF4-FFF2-40B4-BE49-F238E27FC236}">
                  <a16:creationId xmlns:a16="http://schemas.microsoft.com/office/drawing/2014/main" id="{8F0BD3FB-9209-4BE3-97C9-17A1F0111930}"/>
                </a:ext>
              </a:extLst>
            </p:cNvPr>
            <p:cNvSpPr/>
            <p:nvPr/>
          </p:nvSpPr>
          <p:spPr bwMode="auto">
            <a:xfrm>
              <a:off x="1328543" y="805716"/>
              <a:ext cx="6086109" cy="3864698"/>
            </a:xfrm>
            <a:prstGeom prst="rect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ectangle 78">
              <a:extLst>
                <a:ext uri="{FF2B5EF4-FFF2-40B4-BE49-F238E27FC236}">
                  <a16:creationId xmlns:a16="http://schemas.microsoft.com/office/drawing/2014/main" id="{0FA53450-7E79-4878-AB82-C0CF6414F0E0}"/>
                </a:ext>
              </a:extLst>
            </p:cNvPr>
            <p:cNvSpPr/>
            <p:nvPr/>
          </p:nvSpPr>
          <p:spPr bwMode="auto">
            <a:xfrm>
              <a:off x="1479953" y="940698"/>
              <a:ext cx="3251683" cy="3594735"/>
            </a:xfrm>
            <a:prstGeom prst="rect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Rectangle 79">
              <a:extLst>
                <a:ext uri="{FF2B5EF4-FFF2-40B4-BE49-F238E27FC236}">
                  <a16:creationId xmlns:a16="http://schemas.microsoft.com/office/drawing/2014/main" id="{6E4D3DD4-7612-4360-AF84-3EECDABEC6DC}"/>
                </a:ext>
              </a:extLst>
            </p:cNvPr>
            <p:cNvSpPr/>
            <p:nvPr/>
          </p:nvSpPr>
          <p:spPr bwMode="auto">
            <a:xfrm>
              <a:off x="4871568" y="940689"/>
              <a:ext cx="1288969" cy="3594733"/>
            </a:xfrm>
            <a:prstGeom prst="rect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Graphic 18">
              <a:extLst>
                <a:ext uri="{FF2B5EF4-FFF2-40B4-BE49-F238E27FC236}">
                  <a16:creationId xmlns:a16="http://schemas.microsoft.com/office/drawing/2014/main" id="{A78BC488-65AC-466A-87AE-FD761FC5E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08408" y="3365662"/>
              <a:ext cx="437606" cy="43760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4DC5286-0371-411C-8920-843CF289D414}"/>
                </a:ext>
              </a:extLst>
            </p:cNvPr>
            <p:cNvSpPr txBox="1"/>
            <p:nvPr/>
          </p:nvSpPr>
          <p:spPr>
            <a:xfrm>
              <a:off x="1479953" y="2963636"/>
              <a:ext cx="792480" cy="230832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Azure VMs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7293B52-2800-4A7C-856D-A92ECD2D1914}"/>
                </a:ext>
              </a:extLst>
            </p:cNvPr>
            <p:cNvSpPr txBox="1"/>
            <p:nvPr/>
          </p:nvSpPr>
          <p:spPr>
            <a:xfrm>
              <a:off x="2425802" y="2971284"/>
              <a:ext cx="1135600" cy="230832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Azure disks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BB7C9C-548F-4E7B-98DC-693EDBA4E499}"/>
                </a:ext>
              </a:extLst>
            </p:cNvPr>
            <p:cNvSpPr txBox="1"/>
            <p:nvPr/>
          </p:nvSpPr>
          <p:spPr>
            <a:xfrm>
              <a:off x="3543211" y="2966120"/>
              <a:ext cx="1135601" cy="811305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Azure VM</a:t>
              </a:r>
            </a:p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스냅샷</a:t>
              </a:r>
              <a:endParaRPr lang="en-US" altLang="ko-KR" sz="900" dirty="0">
                <a:solidFill>
                  <a:schemeClr val="bg1"/>
                </a:solidFill>
              </a:endParaRPr>
            </a:p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(</a:t>
              </a:r>
              <a:r>
                <a:rPr lang="ko-KR" altLang="en-US" sz="900" dirty="0">
                  <a:solidFill>
                    <a:schemeClr val="bg1"/>
                  </a:solidFill>
                </a:rPr>
                <a:t>백업 수행 전 스냅샷 생성 및 별도 보관 지원</a:t>
              </a:r>
              <a:r>
                <a:rPr lang="en-US" altLang="ko-KR" sz="900" dirty="0">
                  <a:solidFill>
                    <a:schemeClr val="bg1"/>
                  </a:solidFill>
                </a:rPr>
                <a:t>)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  <p:cxnSp>
          <p:nvCxnSpPr>
            <p:cNvPr id="21" name="Straight Arrow Connector 22">
              <a:extLst>
                <a:ext uri="{FF2B5EF4-FFF2-40B4-BE49-F238E27FC236}">
                  <a16:creationId xmlns:a16="http://schemas.microsoft.com/office/drawing/2014/main" id="{DCAC75E3-06DB-4667-83A8-3CBC4CBC8B47}"/>
                </a:ext>
              </a:extLst>
            </p:cNvPr>
            <p:cNvCxnSpPr>
              <a:cxnSpLocks/>
            </p:cNvCxnSpPr>
            <p:nvPr/>
          </p:nvCxnSpPr>
          <p:spPr>
            <a:xfrm>
              <a:off x="2058236" y="1789721"/>
              <a:ext cx="785830" cy="0"/>
            </a:xfrm>
            <a:prstGeom prst="straightConnector1">
              <a:avLst/>
            </a:prstGeom>
            <a:ln w="12700">
              <a:solidFill>
                <a:srgbClr val="00E29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5">
              <a:extLst>
                <a:ext uri="{FF2B5EF4-FFF2-40B4-BE49-F238E27FC236}">
                  <a16:creationId xmlns:a16="http://schemas.microsoft.com/office/drawing/2014/main" id="{00CB7B48-9AC1-4223-AB36-887AFA87B3A7}"/>
                </a:ext>
              </a:extLst>
            </p:cNvPr>
            <p:cNvCxnSpPr>
              <a:cxnSpLocks/>
            </p:cNvCxnSpPr>
            <p:nvPr/>
          </p:nvCxnSpPr>
          <p:spPr>
            <a:xfrm>
              <a:off x="2058236" y="2286615"/>
              <a:ext cx="785830" cy="0"/>
            </a:xfrm>
            <a:prstGeom prst="straightConnector1">
              <a:avLst/>
            </a:prstGeom>
            <a:ln w="12700">
              <a:solidFill>
                <a:srgbClr val="00E29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8">
              <a:extLst>
                <a:ext uri="{FF2B5EF4-FFF2-40B4-BE49-F238E27FC236}">
                  <a16:creationId xmlns:a16="http://schemas.microsoft.com/office/drawing/2014/main" id="{B4257903-FE49-47A6-A58B-D2AC098E8F46}"/>
                </a:ext>
              </a:extLst>
            </p:cNvPr>
            <p:cNvCxnSpPr>
              <a:cxnSpLocks/>
            </p:cNvCxnSpPr>
            <p:nvPr/>
          </p:nvCxnSpPr>
          <p:spPr>
            <a:xfrm>
              <a:off x="2058236" y="2783509"/>
              <a:ext cx="785830" cy="2973"/>
            </a:xfrm>
            <a:prstGeom prst="straightConnector1">
              <a:avLst/>
            </a:prstGeom>
            <a:ln w="12700">
              <a:solidFill>
                <a:srgbClr val="00E29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31">
              <a:extLst>
                <a:ext uri="{FF2B5EF4-FFF2-40B4-BE49-F238E27FC236}">
                  <a16:creationId xmlns:a16="http://schemas.microsoft.com/office/drawing/2014/main" id="{E86716DF-A0D0-4699-B493-74C4B058E7DB}"/>
                </a:ext>
              </a:extLst>
            </p:cNvPr>
            <p:cNvCxnSpPr>
              <a:cxnSpLocks/>
            </p:cNvCxnSpPr>
            <p:nvPr/>
          </p:nvCxnSpPr>
          <p:spPr>
            <a:xfrm>
              <a:off x="3143138" y="1789721"/>
              <a:ext cx="785830" cy="0"/>
            </a:xfrm>
            <a:prstGeom prst="straightConnector1">
              <a:avLst/>
            </a:prstGeom>
            <a:ln w="12700">
              <a:solidFill>
                <a:srgbClr val="00E29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34">
              <a:extLst>
                <a:ext uri="{FF2B5EF4-FFF2-40B4-BE49-F238E27FC236}">
                  <a16:creationId xmlns:a16="http://schemas.microsoft.com/office/drawing/2014/main" id="{5FCEA697-A782-4E9D-8F96-B06AA26799EB}"/>
                </a:ext>
              </a:extLst>
            </p:cNvPr>
            <p:cNvCxnSpPr>
              <a:cxnSpLocks/>
            </p:cNvCxnSpPr>
            <p:nvPr/>
          </p:nvCxnSpPr>
          <p:spPr>
            <a:xfrm>
              <a:off x="3143138" y="2286615"/>
              <a:ext cx="785830" cy="0"/>
            </a:xfrm>
            <a:prstGeom prst="straightConnector1">
              <a:avLst/>
            </a:prstGeom>
            <a:ln w="12700">
              <a:solidFill>
                <a:srgbClr val="00E29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37">
              <a:extLst>
                <a:ext uri="{FF2B5EF4-FFF2-40B4-BE49-F238E27FC236}">
                  <a16:creationId xmlns:a16="http://schemas.microsoft.com/office/drawing/2014/main" id="{2A941FB5-591D-47E1-94BD-BF3805873E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43138" y="2783509"/>
              <a:ext cx="785830" cy="2973"/>
            </a:xfrm>
            <a:prstGeom prst="straightConnector1">
              <a:avLst/>
            </a:prstGeom>
            <a:ln w="12700">
              <a:solidFill>
                <a:srgbClr val="00E29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40">
              <a:extLst>
                <a:ext uri="{FF2B5EF4-FFF2-40B4-BE49-F238E27FC236}">
                  <a16:creationId xmlns:a16="http://schemas.microsoft.com/office/drawing/2014/main" id="{EDED61DE-A9D9-4BFE-B345-F2094D5541FC}"/>
                </a:ext>
              </a:extLst>
            </p:cNvPr>
            <p:cNvCxnSpPr>
              <a:cxnSpLocks/>
            </p:cNvCxnSpPr>
            <p:nvPr/>
          </p:nvCxnSpPr>
          <p:spPr>
            <a:xfrm>
              <a:off x="4293054" y="2286615"/>
              <a:ext cx="2468314" cy="0"/>
            </a:xfrm>
            <a:prstGeom prst="straightConnector1">
              <a:avLst/>
            </a:prstGeom>
            <a:ln w="12700">
              <a:solidFill>
                <a:srgbClr val="00E296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BCF6A0D-B757-4FDF-89CF-E56F8BD91A4D}"/>
                </a:ext>
              </a:extLst>
            </p:cNvPr>
            <p:cNvSpPr txBox="1"/>
            <p:nvPr/>
          </p:nvSpPr>
          <p:spPr>
            <a:xfrm>
              <a:off x="6422488" y="2512907"/>
              <a:ext cx="1135600" cy="369332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Azure Blob</a:t>
              </a:r>
            </a:p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Storage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0CA63F8-D1D9-4C98-91E1-979706A826FB}"/>
                </a:ext>
              </a:extLst>
            </p:cNvPr>
            <p:cNvSpPr txBox="1"/>
            <p:nvPr/>
          </p:nvSpPr>
          <p:spPr>
            <a:xfrm>
              <a:off x="4837594" y="3792091"/>
              <a:ext cx="1379233" cy="524962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백업 서버</a:t>
              </a:r>
              <a:endParaRPr lang="en-US" altLang="ko-KR" sz="900" dirty="0">
                <a:solidFill>
                  <a:schemeClr val="bg1"/>
                </a:solidFill>
              </a:endParaRPr>
            </a:p>
            <a:p>
              <a:pPr algn="ctr"/>
              <a:r>
                <a:rPr lang="en-US" sz="900" i="1" dirty="0">
                  <a:solidFill>
                    <a:schemeClr val="bg1"/>
                  </a:solidFill>
                </a:rPr>
                <a:t>(</a:t>
              </a:r>
              <a:r>
                <a:rPr lang="ko-KR" altLang="en-US" sz="900" i="1" dirty="0" err="1">
                  <a:solidFill>
                    <a:schemeClr val="bg1"/>
                  </a:solidFill>
                </a:rPr>
                <a:t>마켓플레이스를</a:t>
              </a:r>
              <a:r>
                <a:rPr lang="ko-KR" altLang="en-US" sz="900" i="1" dirty="0">
                  <a:solidFill>
                    <a:schemeClr val="bg1"/>
                  </a:solidFill>
                </a:rPr>
                <a:t> 통해</a:t>
              </a:r>
              <a:endParaRPr lang="en-US" altLang="ko-KR" sz="900" i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900" i="1" dirty="0">
                  <a:solidFill>
                    <a:schemeClr val="bg1"/>
                  </a:solidFill>
                </a:rPr>
                <a:t>손쉽게 배포</a:t>
              </a:r>
              <a:r>
                <a:rPr lang="en-US" altLang="ko-KR" sz="900" i="1" dirty="0">
                  <a:solidFill>
                    <a:schemeClr val="bg1"/>
                  </a:solidFill>
                </a:rPr>
                <a:t>)</a:t>
              </a:r>
              <a:endParaRPr lang="en-US" sz="900" i="1" dirty="0">
                <a:solidFill>
                  <a:schemeClr val="bg1"/>
                </a:solidFill>
              </a:endParaRPr>
            </a:p>
          </p:txBody>
        </p:sp>
        <p:cxnSp>
          <p:nvCxnSpPr>
            <p:cNvPr id="30" name="Elbow Connector 55">
              <a:extLst>
                <a:ext uri="{FF2B5EF4-FFF2-40B4-BE49-F238E27FC236}">
                  <a16:creationId xmlns:a16="http://schemas.microsoft.com/office/drawing/2014/main" id="{D28466F8-40A8-4CB2-9A39-DDAEAB75BC67}"/>
                </a:ext>
              </a:extLst>
            </p:cNvPr>
            <p:cNvCxnSpPr>
              <a:cxnSpLocks/>
            </p:cNvCxnSpPr>
            <p:nvPr/>
          </p:nvCxnSpPr>
          <p:spPr>
            <a:xfrm>
              <a:off x="4293054" y="1789721"/>
              <a:ext cx="2468314" cy="384646"/>
            </a:xfrm>
            <a:prstGeom prst="bentConnector3">
              <a:avLst>
                <a:gd name="adj1" fmla="val 15332"/>
              </a:avLst>
            </a:prstGeom>
            <a:ln w="12700">
              <a:solidFill>
                <a:srgbClr val="00E29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60">
              <a:extLst>
                <a:ext uri="{FF2B5EF4-FFF2-40B4-BE49-F238E27FC236}">
                  <a16:creationId xmlns:a16="http://schemas.microsoft.com/office/drawing/2014/main" id="{E57CD845-21B3-4F85-B7BE-7CCEFDC277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93285" y="2398983"/>
              <a:ext cx="2468314" cy="384646"/>
            </a:xfrm>
            <a:prstGeom prst="bentConnector3">
              <a:avLst>
                <a:gd name="adj1" fmla="val 15332"/>
              </a:avLst>
            </a:prstGeom>
            <a:ln w="12700">
              <a:solidFill>
                <a:srgbClr val="00E29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Graphic 73">
              <a:extLst>
                <a:ext uri="{FF2B5EF4-FFF2-40B4-BE49-F238E27FC236}">
                  <a16:creationId xmlns:a16="http://schemas.microsoft.com/office/drawing/2014/main" id="{26D420BE-9DD7-4810-B86D-5553BA869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61368" y="2067802"/>
              <a:ext cx="437606" cy="43760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AD92456-67BA-4A13-9F1C-31A1CE2E6E09}"/>
                </a:ext>
              </a:extLst>
            </p:cNvPr>
            <p:cNvSpPr txBox="1"/>
            <p:nvPr/>
          </p:nvSpPr>
          <p:spPr>
            <a:xfrm>
              <a:off x="1557564" y="584162"/>
              <a:ext cx="1494692" cy="230832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r>
                <a:rPr lang="en-US" sz="900" dirty="0">
                  <a:solidFill>
                    <a:schemeClr val="bg1"/>
                  </a:solidFill>
                </a:rPr>
                <a:t>Microsoft Azure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F8BB24D-D247-4BF2-B442-7EFCE0D18234}"/>
                </a:ext>
              </a:extLst>
            </p:cNvPr>
            <p:cNvSpPr txBox="1"/>
            <p:nvPr/>
          </p:nvSpPr>
          <p:spPr>
            <a:xfrm>
              <a:off x="1454808" y="937315"/>
              <a:ext cx="800793" cy="206804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r>
                <a:rPr lang="ko-KR" altLang="en-US" sz="700" dirty="0">
                  <a:solidFill>
                    <a:schemeClr val="bg1"/>
                  </a:solidFill>
                </a:rPr>
                <a:t>운영</a:t>
              </a:r>
              <a:endParaRPr 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0FAD154-D344-410C-B369-BD6BEDEF81F9}"/>
                </a:ext>
              </a:extLst>
            </p:cNvPr>
            <p:cNvSpPr txBox="1"/>
            <p:nvPr/>
          </p:nvSpPr>
          <p:spPr>
            <a:xfrm>
              <a:off x="4871502" y="937314"/>
              <a:ext cx="1114080" cy="206804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r>
                <a:rPr lang="ko-KR" altLang="en-US" sz="700" dirty="0">
                  <a:solidFill>
                    <a:schemeClr val="bg1"/>
                  </a:solidFill>
                </a:rPr>
                <a:t>백업</a:t>
              </a:r>
              <a:endParaRPr lang="en-US" sz="700" dirty="0">
                <a:solidFill>
                  <a:schemeClr val="bg1"/>
                </a:solidFill>
              </a:endParaRPr>
            </a:p>
          </p:txBody>
        </p:sp>
        <p:pic>
          <p:nvPicPr>
            <p:cNvPr id="36" name="Graphic 38">
              <a:extLst>
                <a:ext uri="{FF2B5EF4-FFF2-40B4-BE49-F238E27FC236}">
                  <a16:creationId xmlns:a16="http://schemas.microsoft.com/office/drawing/2014/main" id="{7D46547A-1471-4BC6-A2C9-EB082637A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94150" y="1609527"/>
              <a:ext cx="360380" cy="360380"/>
            </a:xfrm>
            <a:prstGeom prst="rect">
              <a:avLst/>
            </a:prstGeom>
          </p:spPr>
        </p:pic>
        <p:pic>
          <p:nvPicPr>
            <p:cNvPr id="37" name="Graphic 39">
              <a:extLst>
                <a:ext uri="{FF2B5EF4-FFF2-40B4-BE49-F238E27FC236}">
                  <a16:creationId xmlns:a16="http://schemas.microsoft.com/office/drawing/2014/main" id="{62817256-B729-4BCF-8123-2E370E962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924474" y="1604776"/>
              <a:ext cx="360380" cy="360380"/>
            </a:xfrm>
            <a:prstGeom prst="rect">
              <a:avLst/>
            </a:prstGeom>
          </p:spPr>
        </p:pic>
        <p:pic>
          <p:nvPicPr>
            <p:cNvPr id="38" name="Graphic 41">
              <a:extLst>
                <a:ext uri="{FF2B5EF4-FFF2-40B4-BE49-F238E27FC236}">
                  <a16:creationId xmlns:a16="http://schemas.microsoft.com/office/drawing/2014/main" id="{745F4645-DA6F-495B-AF7E-F5F32CE49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47598" y="1607678"/>
              <a:ext cx="288301" cy="360377"/>
            </a:xfrm>
            <a:prstGeom prst="rect">
              <a:avLst/>
            </a:prstGeom>
          </p:spPr>
        </p:pic>
        <p:pic>
          <p:nvPicPr>
            <p:cNvPr id="39" name="Graphic 43">
              <a:extLst>
                <a:ext uri="{FF2B5EF4-FFF2-40B4-BE49-F238E27FC236}">
                  <a16:creationId xmlns:a16="http://schemas.microsoft.com/office/drawing/2014/main" id="{EE8D0858-510D-4F7D-AF0E-5D6FC7F3B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328964" y="623502"/>
              <a:ext cx="228600" cy="142875"/>
            </a:xfrm>
            <a:prstGeom prst="rect">
              <a:avLst/>
            </a:prstGeom>
          </p:spPr>
        </p:pic>
        <p:pic>
          <p:nvPicPr>
            <p:cNvPr id="40" name="Graphic 47">
              <a:extLst>
                <a:ext uri="{FF2B5EF4-FFF2-40B4-BE49-F238E27FC236}">
                  <a16:creationId xmlns:a16="http://schemas.microsoft.com/office/drawing/2014/main" id="{1CFC766B-9461-42F9-86F4-CB3C7B7E5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99724" y="2106362"/>
              <a:ext cx="360380" cy="360380"/>
            </a:xfrm>
            <a:prstGeom prst="rect">
              <a:avLst/>
            </a:prstGeom>
          </p:spPr>
        </p:pic>
        <p:pic>
          <p:nvPicPr>
            <p:cNvPr id="41" name="Graphic 48">
              <a:extLst>
                <a:ext uri="{FF2B5EF4-FFF2-40B4-BE49-F238E27FC236}">
                  <a16:creationId xmlns:a16="http://schemas.microsoft.com/office/drawing/2014/main" id="{EF9B0DEF-6A39-43C8-83CE-E37D08DAD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03074" y="2603192"/>
              <a:ext cx="360380" cy="360380"/>
            </a:xfrm>
            <a:prstGeom prst="rect">
              <a:avLst/>
            </a:prstGeom>
          </p:spPr>
        </p:pic>
        <p:pic>
          <p:nvPicPr>
            <p:cNvPr id="42" name="Graphic 49">
              <a:extLst>
                <a:ext uri="{FF2B5EF4-FFF2-40B4-BE49-F238E27FC236}">
                  <a16:creationId xmlns:a16="http://schemas.microsoft.com/office/drawing/2014/main" id="{4B8FEB72-64AB-4307-8089-E979E445A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44066" y="2111092"/>
              <a:ext cx="288301" cy="360377"/>
            </a:xfrm>
            <a:prstGeom prst="rect">
              <a:avLst/>
            </a:prstGeom>
          </p:spPr>
        </p:pic>
        <p:pic>
          <p:nvPicPr>
            <p:cNvPr id="43" name="Graphic 50">
              <a:extLst>
                <a:ext uri="{FF2B5EF4-FFF2-40B4-BE49-F238E27FC236}">
                  <a16:creationId xmlns:a16="http://schemas.microsoft.com/office/drawing/2014/main" id="{27328EFA-C6CC-4428-A334-06023C8C1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47597" y="2598801"/>
              <a:ext cx="288301" cy="360377"/>
            </a:xfrm>
            <a:prstGeom prst="rect">
              <a:avLst/>
            </a:prstGeom>
          </p:spPr>
        </p:pic>
        <p:pic>
          <p:nvPicPr>
            <p:cNvPr id="44" name="Graphic 51">
              <a:extLst>
                <a:ext uri="{FF2B5EF4-FFF2-40B4-BE49-F238E27FC236}">
                  <a16:creationId xmlns:a16="http://schemas.microsoft.com/office/drawing/2014/main" id="{5E884DBD-73FF-401B-BB5F-3F6EE3331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926497" y="2110573"/>
              <a:ext cx="360380" cy="360380"/>
            </a:xfrm>
            <a:prstGeom prst="rect">
              <a:avLst/>
            </a:prstGeom>
          </p:spPr>
        </p:pic>
        <p:pic>
          <p:nvPicPr>
            <p:cNvPr id="45" name="Graphic 52">
              <a:extLst>
                <a:ext uri="{FF2B5EF4-FFF2-40B4-BE49-F238E27FC236}">
                  <a16:creationId xmlns:a16="http://schemas.microsoft.com/office/drawing/2014/main" id="{ED9FB4C8-8E5A-4E10-AD5D-4037BEB98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921886" y="2598801"/>
              <a:ext cx="360380" cy="360380"/>
            </a:xfrm>
            <a:prstGeom prst="rect">
              <a:avLst/>
            </a:prstGeom>
          </p:spPr>
        </p:pic>
      </p:grpSp>
      <p:grpSp>
        <p:nvGrpSpPr>
          <p:cNvPr id="46" name="Group 44">
            <a:extLst>
              <a:ext uri="{FF2B5EF4-FFF2-40B4-BE49-F238E27FC236}">
                <a16:creationId xmlns:a16="http://schemas.microsoft.com/office/drawing/2014/main" id="{71259E43-8C1A-40DC-8F87-C755D7A12265}"/>
              </a:ext>
            </a:extLst>
          </p:cNvPr>
          <p:cNvGrpSpPr/>
          <p:nvPr/>
        </p:nvGrpSpPr>
        <p:grpSpPr>
          <a:xfrm>
            <a:off x="4304114" y="2117677"/>
            <a:ext cx="137803" cy="392971"/>
            <a:chOff x="6336598" y="2405427"/>
            <a:chExt cx="137803" cy="392971"/>
          </a:xfrm>
        </p:grpSpPr>
        <p:sp>
          <p:nvSpPr>
            <p:cNvPr id="47" name="Rectangle 54">
              <a:extLst>
                <a:ext uri="{FF2B5EF4-FFF2-40B4-BE49-F238E27FC236}">
                  <a16:creationId xmlns:a16="http://schemas.microsoft.com/office/drawing/2014/main" id="{D40DD7EF-C4FA-4A49-A476-C20602704C34}"/>
                </a:ext>
              </a:extLst>
            </p:cNvPr>
            <p:cNvSpPr/>
            <p:nvPr/>
          </p:nvSpPr>
          <p:spPr bwMode="auto">
            <a:xfrm>
              <a:off x="6367325" y="2444690"/>
              <a:ext cx="84275" cy="312568"/>
            </a:xfrm>
            <a:prstGeom prst="rect">
              <a:avLst/>
            </a:prstGeom>
            <a:solidFill>
              <a:srgbClr val="00373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8" name="Graphic 56">
              <a:extLst>
                <a:ext uri="{FF2B5EF4-FFF2-40B4-BE49-F238E27FC236}">
                  <a16:creationId xmlns:a16="http://schemas.microsoft.com/office/drawing/2014/main" id="{A2E648FE-9744-4E45-AD33-F69B7DD80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337241" y="2533248"/>
              <a:ext cx="137160" cy="137160"/>
            </a:xfrm>
            <a:prstGeom prst="rect">
              <a:avLst/>
            </a:prstGeom>
          </p:spPr>
        </p:pic>
        <p:pic>
          <p:nvPicPr>
            <p:cNvPr id="49" name="Graphic 57">
              <a:extLst>
                <a:ext uri="{FF2B5EF4-FFF2-40B4-BE49-F238E27FC236}">
                  <a16:creationId xmlns:a16="http://schemas.microsoft.com/office/drawing/2014/main" id="{5FA90E3B-BC29-4A85-A490-8EC71D93A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779872">
              <a:off x="6336598" y="2405427"/>
              <a:ext cx="137160" cy="137160"/>
            </a:xfrm>
            <a:prstGeom prst="rect">
              <a:avLst/>
            </a:prstGeom>
          </p:spPr>
        </p:pic>
        <p:pic>
          <p:nvPicPr>
            <p:cNvPr id="50" name="Graphic 58">
              <a:extLst>
                <a:ext uri="{FF2B5EF4-FFF2-40B4-BE49-F238E27FC236}">
                  <a16:creationId xmlns:a16="http://schemas.microsoft.com/office/drawing/2014/main" id="{C3F5BE09-471F-40C1-87F9-38F7D2F62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614501">
              <a:off x="6336598" y="2661238"/>
              <a:ext cx="137160" cy="137160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58FDDADF-D42D-4517-ADEB-0B2E6480089F}"/>
              </a:ext>
            </a:extLst>
          </p:cNvPr>
          <p:cNvSpPr txBox="1"/>
          <p:nvPr/>
        </p:nvSpPr>
        <p:spPr>
          <a:xfrm>
            <a:off x="3971557" y="2519040"/>
            <a:ext cx="800793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sz="700" dirty="0">
                <a:solidFill>
                  <a:schemeClr val="bg1"/>
                </a:solidFill>
              </a:rPr>
              <a:t>Workers</a:t>
            </a:r>
          </a:p>
        </p:txBody>
      </p:sp>
      <p:sp>
        <p:nvSpPr>
          <p:cNvPr id="53" name="Rectangle 79">
            <a:extLst>
              <a:ext uri="{FF2B5EF4-FFF2-40B4-BE49-F238E27FC236}">
                <a16:creationId xmlns:a16="http://schemas.microsoft.com/office/drawing/2014/main" id="{9D6B5E09-5714-43B8-ABA7-4D5D1498DC76}"/>
              </a:ext>
            </a:extLst>
          </p:cNvPr>
          <p:cNvSpPr/>
          <p:nvPr/>
        </p:nvSpPr>
        <p:spPr bwMode="auto">
          <a:xfrm>
            <a:off x="6196539" y="880353"/>
            <a:ext cx="2588686" cy="3738582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SzPct val="90000"/>
            </a:pPr>
            <a:endParaRPr lang="en-US" altLang="ko-KR" sz="800" b="1" dirty="0">
              <a:solidFill>
                <a:schemeClr val="bg1"/>
              </a:solidFill>
              <a:latin typeface="+mn-ea"/>
            </a:endParaRPr>
          </a:p>
          <a:p>
            <a:pPr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SzPct val="90000"/>
            </a:pPr>
            <a:r>
              <a:rPr lang="en-US" altLang="ko-KR" sz="900" b="1" dirty="0">
                <a:solidFill>
                  <a:schemeClr val="bg1"/>
                </a:solidFill>
                <a:latin typeface="+mn-ea"/>
              </a:rPr>
              <a:t>Veeam</a:t>
            </a:r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 소프트웨어는</a:t>
            </a:r>
          </a:p>
          <a:p>
            <a:pPr marL="92075" indent="-92075">
              <a:spcAft>
                <a:spcPts val="600"/>
              </a:spcAft>
              <a:buClr>
                <a:srgbClr val="288781"/>
              </a:buClr>
              <a:buSzPct val="90000"/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자체 </a:t>
            </a:r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CBT </a:t>
            </a: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와 스냅샷 백업을 통해 운영서버의 부하를 최소화한 백업을 수행하며 </a:t>
            </a:r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15</a:t>
            </a: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분 미만의 </a:t>
            </a:r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RTPO</a:t>
            </a: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를 제공</a:t>
            </a:r>
            <a:endParaRPr lang="en-US" altLang="ko-KR" sz="800" dirty="0">
              <a:solidFill>
                <a:schemeClr val="bg1"/>
              </a:solidFill>
              <a:latin typeface="+mn-ea"/>
            </a:endParaRPr>
          </a:p>
          <a:p>
            <a:pPr marL="92075" indent="-92075">
              <a:spcAft>
                <a:spcPts val="600"/>
              </a:spcAft>
              <a:buClr>
                <a:srgbClr val="288781"/>
              </a:buClr>
              <a:buSzPct val="90000"/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편리하고 직관적인 셀프서비스형 </a:t>
            </a:r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GUI </a:t>
            </a: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인터페이스</a:t>
            </a:r>
            <a:endParaRPr lang="en-US" altLang="ko-KR" sz="800" dirty="0">
              <a:solidFill>
                <a:schemeClr val="bg1"/>
              </a:solidFill>
              <a:latin typeface="+mn-ea"/>
            </a:endParaRPr>
          </a:p>
          <a:p>
            <a:pPr marL="92075" indent="-92075">
              <a:spcAft>
                <a:spcPts val="600"/>
              </a:spcAft>
              <a:buClr>
                <a:srgbClr val="28878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VM, </a:t>
            </a: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디스크 파일단위 복구</a:t>
            </a:r>
            <a:endParaRPr lang="en-US" altLang="ko-KR" sz="800" dirty="0">
              <a:solidFill>
                <a:schemeClr val="bg1"/>
              </a:solidFill>
              <a:latin typeface="+mn-ea"/>
            </a:endParaRPr>
          </a:p>
          <a:p>
            <a:pPr marL="92075" indent="-92075">
              <a:spcAft>
                <a:spcPts val="600"/>
              </a:spcAft>
              <a:buClr>
                <a:srgbClr val="288781"/>
              </a:buClr>
              <a:buSzPct val="90000"/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다중 계정 및 지역 간 데이터 보호 및 이동</a:t>
            </a:r>
          </a:p>
          <a:p>
            <a:pPr marL="92075" indent="-92075">
              <a:spcAft>
                <a:spcPts val="600"/>
              </a:spcAft>
              <a:buClr>
                <a:srgbClr val="28878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P2C, V2C </a:t>
            </a: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등 물리환경과 클라우드 사이의 데이터 이동에 대한 유연한 지원</a:t>
            </a:r>
            <a:endParaRPr lang="en-US" altLang="ko-KR" sz="800" dirty="0">
              <a:solidFill>
                <a:schemeClr val="bg1"/>
              </a:solidFill>
              <a:latin typeface="+mn-ea"/>
            </a:endParaRPr>
          </a:p>
          <a:p>
            <a:pPr marL="92075" indent="-92075">
              <a:spcAft>
                <a:spcPts val="600"/>
              </a:spcAft>
              <a:buClr>
                <a:srgbClr val="288781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MS</a:t>
            </a: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Azure</a:t>
            </a: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800" dirty="0" err="1">
                <a:solidFill>
                  <a:schemeClr val="bg1"/>
                </a:solidFill>
                <a:latin typeface="+mn-ea"/>
              </a:rPr>
              <a:t>마켓플레이스</a:t>
            </a: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 등록된 제품으로 손쉬운 구축</a:t>
            </a:r>
            <a:endParaRPr lang="en-US" altLang="ko-KR" sz="800" dirty="0">
              <a:solidFill>
                <a:schemeClr val="bg1"/>
              </a:solidFill>
              <a:latin typeface="+mn-ea"/>
            </a:endParaRPr>
          </a:p>
          <a:p>
            <a:pPr marL="92075" indent="-92075">
              <a:spcAft>
                <a:spcPts val="600"/>
              </a:spcAft>
              <a:buClr>
                <a:srgbClr val="288781"/>
              </a:buClr>
              <a:buSzPct val="90000"/>
              <a:buFont typeface="Arial" panose="020B0604020202020204" pitchFamily="34" charset="0"/>
              <a:buChar char="•"/>
            </a:pPr>
            <a:endParaRPr lang="en-US" altLang="ko-KR" sz="800" dirty="0">
              <a:solidFill>
                <a:schemeClr val="bg1"/>
              </a:solidFill>
              <a:latin typeface="+mn-ea"/>
            </a:endParaRPr>
          </a:p>
          <a:p>
            <a:pPr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SzPct val="90000"/>
            </a:pPr>
            <a:r>
              <a:rPr lang="en-US" altLang="ko-KR" sz="900" b="1" dirty="0">
                <a:solidFill>
                  <a:schemeClr val="bg1"/>
                </a:solidFill>
                <a:latin typeface="+mn-ea"/>
              </a:rPr>
              <a:t>Veeam </a:t>
            </a:r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백업데이터 보관정책</a:t>
            </a:r>
            <a:endParaRPr lang="en-US" altLang="ko-KR" sz="900" b="1" dirty="0">
              <a:solidFill>
                <a:schemeClr val="bg1"/>
              </a:solidFill>
              <a:latin typeface="+mn-ea"/>
            </a:endParaRPr>
          </a:p>
          <a:p>
            <a:pPr marL="92075" indent="-92075">
              <a:spcAft>
                <a:spcPts val="600"/>
              </a:spcAft>
              <a:buClr>
                <a:srgbClr val="288781"/>
              </a:buClr>
              <a:buSzPct val="90000"/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백업시스템이 </a:t>
            </a:r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Azure </a:t>
            </a: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내에 자동 구성</a:t>
            </a:r>
            <a:endParaRPr lang="en-US" altLang="ko-KR" sz="800" dirty="0">
              <a:solidFill>
                <a:schemeClr val="bg1"/>
              </a:solidFill>
              <a:latin typeface="+mn-ea"/>
            </a:endParaRPr>
          </a:p>
          <a:p>
            <a:pPr marL="92075" indent="-92075">
              <a:spcAft>
                <a:spcPts val="600"/>
              </a:spcAft>
              <a:buClr>
                <a:srgbClr val="288781"/>
              </a:buClr>
              <a:buSzPct val="90000"/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모든 </a:t>
            </a:r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VM</a:t>
            </a: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에 대한 고속의 </a:t>
            </a:r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Azure </a:t>
            </a: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스냅샷 생성 후 개별 보관 주기 설정 </a:t>
            </a:r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시간</a:t>
            </a:r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일</a:t>
            </a:r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주</a:t>
            </a:r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월</a:t>
            </a:r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)</a:t>
            </a:r>
          </a:p>
          <a:p>
            <a:pPr marL="92075" indent="-92075">
              <a:spcAft>
                <a:spcPts val="600"/>
              </a:spcAft>
              <a:buClr>
                <a:srgbClr val="288781"/>
              </a:buClr>
              <a:buSzPct val="90000"/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스냅샷 중 장기 데이터 보관을 위해 오브젝트 스토리지로 데이터 저장 및 장기 보관 </a:t>
            </a:r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스토리지 비용절감 효과</a:t>
            </a:r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)</a:t>
            </a:r>
            <a:endParaRPr 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Rectangle 100">
            <a:extLst>
              <a:ext uri="{FF2B5EF4-FFF2-40B4-BE49-F238E27FC236}">
                <a16:creationId xmlns:a16="http://schemas.microsoft.com/office/drawing/2014/main" id="{28BF89F9-76F4-4795-98EB-EFA73B7B9D9E}"/>
              </a:ext>
            </a:extLst>
          </p:cNvPr>
          <p:cNvSpPr/>
          <p:nvPr/>
        </p:nvSpPr>
        <p:spPr>
          <a:xfrm>
            <a:off x="6193204" y="824651"/>
            <a:ext cx="1457450" cy="400110"/>
          </a:xfrm>
          <a:prstGeom prst="rect">
            <a:avLst/>
          </a:prstGeom>
        </p:spPr>
        <p:txBody>
          <a:bodyPr wrap="none" anchor="ctr">
            <a:noAutofit/>
          </a:bodyPr>
          <a:lstStyle/>
          <a:p>
            <a:pPr marL="12700" defTabSz="686030">
              <a:spcBef>
                <a:spcPct val="0"/>
              </a:spcBef>
            </a:pPr>
            <a:r>
              <a:rPr lang="en-US" altLang="ko-KR" sz="1200" dirty="0">
                <a:ln w="3175">
                  <a:noFill/>
                </a:ln>
                <a:solidFill>
                  <a:srgbClr val="93EB20"/>
                </a:solidFill>
                <a:latin typeface="+mj-lt"/>
                <a:cs typeface="Arial" charset="0"/>
              </a:rPr>
              <a:t>Veeam </a:t>
            </a:r>
            <a:r>
              <a:rPr lang="ko-KR" altLang="en-US" sz="1200" dirty="0">
                <a:ln w="3175">
                  <a:noFill/>
                </a:ln>
                <a:solidFill>
                  <a:srgbClr val="93EB20"/>
                </a:solidFill>
                <a:latin typeface="+mj-lt"/>
                <a:cs typeface="Arial" charset="0"/>
              </a:rPr>
              <a:t>백업 구성의 특징</a:t>
            </a:r>
          </a:p>
        </p:txBody>
      </p:sp>
    </p:spTree>
    <p:extLst>
      <p:ext uri="{BB962C8B-B14F-4D97-AF65-F5344CB8AC3E}">
        <p14:creationId xmlns:p14="http://schemas.microsoft.com/office/powerpoint/2010/main" val="97863432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454307-785F-4954-9B89-5A717A226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클라우드 내에서 데이터 손실 발생 요인</a:t>
            </a:r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342501F-25E1-D340-A794-C29A063184B7}"/>
              </a:ext>
            </a:extLst>
          </p:cNvPr>
          <p:cNvGrpSpPr/>
          <p:nvPr/>
        </p:nvGrpSpPr>
        <p:grpSpPr>
          <a:xfrm>
            <a:off x="3576487" y="1550111"/>
            <a:ext cx="5063040" cy="2560320"/>
            <a:chOff x="1448540" y="1543050"/>
            <a:chExt cx="5063040" cy="256032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AA8CDFB-E4C7-8D4C-8360-2F3E61C38A1D}"/>
                </a:ext>
              </a:extLst>
            </p:cNvPr>
            <p:cNvGrpSpPr/>
            <p:nvPr/>
          </p:nvGrpSpPr>
          <p:grpSpPr>
            <a:xfrm>
              <a:off x="3348990" y="1543050"/>
              <a:ext cx="2446020" cy="2560320"/>
              <a:chOff x="2933700" y="1291590"/>
              <a:chExt cx="2446020" cy="256032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3722F133-E26A-DE40-B3FC-1CDE3C29F555}"/>
                  </a:ext>
                </a:extLst>
              </p:cNvPr>
              <p:cNvGrpSpPr/>
              <p:nvPr/>
            </p:nvGrpSpPr>
            <p:grpSpPr>
              <a:xfrm>
                <a:off x="2933700" y="1413510"/>
                <a:ext cx="2446020" cy="2316480"/>
                <a:chOff x="3223260" y="1737360"/>
                <a:chExt cx="2446020" cy="2316480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CC63A175-513A-DB43-BA0E-35A92A57D9D7}"/>
                    </a:ext>
                  </a:extLst>
                </p:cNvPr>
                <p:cNvSpPr/>
                <p:nvPr/>
              </p:nvSpPr>
              <p:spPr bwMode="auto">
                <a:xfrm>
                  <a:off x="3223260" y="1737360"/>
                  <a:ext cx="2446020" cy="259080"/>
                </a:xfrm>
                <a:prstGeom prst="rect">
                  <a:avLst/>
                </a:prstGeom>
                <a:solidFill>
                  <a:srgbClr val="93EB2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pc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522E6ABE-1BDE-1147-9B2A-AC68B1745791}"/>
                    </a:ext>
                  </a:extLst>
                </p:cNvPr>
                <p:cNvSpPr/>
                <p:nvPr/>
              </p:nvSpPr>
              <p:spPr bwMode="auto">
                <a:xfrm>
                  <a:off x="3223260" y="2251710"/>
                  <a:ext cx="1173480" cy="259080"/>
                </a:xfrm>
                <a:prstGeom prst="rect">
                  <a:avLst/>
                </a:prstGeom>
                <a:solidFill>
                  <a:srgbClr val="00E29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pc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7D08D941-A04A-3C47-9BE0-BCE8B370BB64}"/>
                    </a:ext>
                  </a:extLst>
                </p:cNvPr>
                <p:cNvSpPr/>
                <p:nvPr/>
              </p:nvSpPr>
              <p:spPr bwMode="auto">
                <a:xfrm>
                  <a:off x="3223260" y="2766060"/>
                  <a:ext cx="1257300" cy="259080"/>
                </a:xfrm>
                <a:prstGeom prst="rect">
                  <a:avLst/>
                </a:prstGeom>
                <a:solidFill>
                  <a:srgbClr val="00B4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pc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64C6A548-DC69-5345-909A-D45A211A1B15}"/>
                    </a:ext>
                  </a:extLst>
                </p:cNvPr>
                <p:cNvSpPr/>
                <p:nvPr/>
              </p:nvSpPr>
              <p:spPr bwMode="auto">
                <a:xfrm>
                  <a:off x="3223260" y="3794760"/>
                  <a:ext cx="373380" cy="259080"/>
                </a:xfrm>
                <a:prstGeom prst="rect">
                  <a:avLst/>
                </a:prstGeom>
                <a:solidFill>
                  <a:srgbClr val="595959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pc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9D46667E-172A-F54E-959E-798B4F9EFAE6}"/>
                    </a:ext>
                  </a:extLst>
                </p:cNvPr>
                <p:cNvSpPr/>
                <p:nvPr/>
              </p:nvSpPr>
              <p:spPr bwMode="auto">
                <a:xfrm>
                  <a:off x="3223260" y="3280410"/>
                  <a:ext cx="1287780" cy="259080"/>
                </a:xfrm>
                <a:prstGeom prst="rect">
                  <a:avLst/>
                </a:prstGeom>
                <a:solidFill>
                  <a:srgbClr val="28878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pc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3FDE7819-D157-3542-BACC-E06B893955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33700" y="1291590"/>
                <a:ext cx="0" cy="2560320"/>
              </a:xfrm>
              <a:prstGeom prst="line">
                <a:avLst/>
              </a:prstGeom>
              <a:ln w="12700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91D65F0-4ABE-C744-AF39-BBD159EE3FFA}"/>
                </a:ext>
              </a:extLst>
            </p:cNvPr>
            <p:cNvSpPr txBox="1"/>
            <p:nvPr/>
          </p:nvSpPr>
          <p:spPr>
            <a:xfrm>
              <a:off x="1448540" y="1679094"/>
              <a:ext cx="1900450" cy="230832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ko-KR" altLang="en-US" sz="900" dirty="0">
                  <a:solidFill>
                    <a:schemeClr val="bg1"/>
                  </a:solidFill>
                  <a:latin typeface="+mj-lt"/>
                </a:rPr>
                <a:t>사용자 오류 </a:t>
              </a:r>
              <a:r>
                <a:rPr lang="en-US" altLang="ko-KR" sz="900" dirty="0">
                  <a:solidFill>
                    <a:schemeClr val="bg1"/>
                  </a:solidFill>
                  <a:latin typeface="+mj-lt"/>
                </a:rPr>
                <a:t>/ </a:t>
              </a:r>
              <a:r>
                <a:rPr lang="ko-KR" altLang="en-US" sz="900" dirty="0">
                  <a:solidFill>
                    <a:schemeClr val="bg1"/>
                  </a:solidFill>
                  <a:latin typeface="+mj-lt"/>
                </a:rPr>
                <a:t>실수로 인한 삭제</a:t>
              </a:r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6921C4E-861E-5E45-ABBC-32953C23FA64}"/>
                </a:ext>
              </a:extLst>
            </p:cNvPr>
            <p:cNvSpPr txBox="1"/>
            <p:nvPr/>
          </p:nvSpPr>
          <p:spPr>
            <a:xfrm>
              <a:off x="1737371" y="2189871"/>
              <a:ext cx="1611617" cy="230832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ko-KR" altLang="en-US" sz="900" dirty="0">
                  <a:solidFill>
                    <a:schemeClr val="bg1"/>
                  </a:solidFill>
                  <a:latin typeface="+mj-lt"/>
                </a:rPr>
                <a:t>보안 위협들</a:t>
              </a:r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9CA53C8-A599-3F45-B414-EFFAC00ECDD9}"/>
                </a:ext>
              </a:extLst>
            </p:cNvPr>
            <p:cNvSpPr txBox="1"/>
            <p:nvPr/>
          </p:nvSpPr>
          <p:spPr>
            <a:xfrm>
              <a:off x="1737370" y="2707793"/>
              <a:ext cx="1611617" cy="230832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ko-KR" altLang="en-US" sz="900" dirty="0">
                  <a:solidFill>
                    <a:schemeClr val="bg1"/>
                  </a:solidFill>
                  <a:latin typeface="+mj-lt"/>
                </a:rPr>
                <a:t>보관 정책 차이</a:t>
              </a:r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235337B-6487-BB45-969E-DAE56C4CA681}"/>
                </a:ext>
              </a:extLst>
            </p:cNvPr>
            <p:cNvSpPr txBox="1"/>
            <p:nvPr/>
          </p:nvSpPr>
          <p:spPr>
            <a:xfrm>
              <a:off x="1737369" y="3206545"/>
              <a:ext cx="1611617" cy="230832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ko-KR" altLang="en-US" sz="900" dirty="0">
                  <a:solidFill>
                    <a:schemeClr val="bg1"/>
                  </a:solidFill>
                  <a:latin typeface="+mj-lt"/>
                </a:rPr>
                <a:t>사용 안함 </a:t>
              </a:r>
              <a:r>
                <a:rPr lang="en-US" altLang="ko-KR" sz="900" dirty="0">
                  <a:solidFill>
                    <a:schemeClr val="bg1"/>
                  </a:solidFill>
                  <a:latin typeface="+mj-lt"/>
                </a:rPr>
                <a:t>/ </a:t>
              </a:r>
              <a:r>
                <a:rPr lang="ko-KR" altLang="en-US" sz="900" dirty="0">
                  <a:solidFill>
                    <a:schemeClr val="bg1"/>
                  </a:solidFill>
                  <a:latin typeface="+mj-lt"/>
                </a:rPr>
                <a:t>없음</a:t>
              </a:r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59D8E90-C9ED-1F48-9678-6FAF3903376E}"/>
                </a:ext>
              </a:extLst>
            </p:cNvPr>
            <p:cNvSpPr txBox="1"/>
            <p:nvPr/>
          </p:nvSpPr>
          <p:spPr>
            <a:xfrm>
              <a:off x="1737368" y="3736493"/>
              <a:ext cx="1611617" cy="230832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ko-KR" altLang="en-US" sz="900" dirty="0">
                  <a:solidFill>
                    <a:schemeClr val="bg1"/>
                  </a:solidFill>
                  <a:latin typeface="+mj-lt"/>
                </a:rPr>
                <a:t>기타</a:t>
              </a:r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C0B2C6C-EF8B-5542-AFDE-9543934DC31C}"/>
                </a:ext>
              </a:extLst>
            </p:cNvPr>
            <p:cNvSpPr txBox="1"/>
            <p:nvPr/>
          </p:nvSpPr>
          <p:spPr>
            <a:xfrm>
              <a:off x="5795009" y="1656010"/>
              <a:ext cx="716571" cy="276999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+mj-lt"/>
                </a:rPr>
                <a:t>37%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55D137F-AAC9-E94F-BF46-FCAC5DABFCF1}"/>
                </a:ext>
              </a:extLst>
            </p:cNvPr>
            <p:cNvSpPr txBox="1"/>
            <p:nvPr/>
          </p:nvSpPr>
          <p:spPr>
            <a:xfrm>
              <a:off x="4522469" y="2159711"/>
              <a:ext cx="723017" cy="276999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+mj-lt"/>
                </a:rPr>
                <a:t>18%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76B798-161D-CE4F-838B-4BF23C71D277}"/>
                </a:ext>
              </a:extLst>
            </p:cNvPr>
            <p:cNvSpPr txBox="1"/>
            <p:nvPr/>
          </p:nvSpPr>
          <p:spPr>
            <a:xfrm>
              <a:off x="4606289" y="2684709"/>
              <a:ext cx="680231" cy="276999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+mj-lt"/>
                </a:rPr>
                <a:t>19%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B4E7A29-FBCC-E04C-96EF-54820C132FAA}"/>
                </a:ext>
              </a:extLst>
            </p:cNvPr>
            <p:cNvSpPr txBox="1"/>
            <p:nvPr/>
          </p:nvSpPr>
          <p:spPr>
            <a:xfrm>
              <a:off x="4636769" y="3179237"/>
              <a:ext cx="680227" cy="276999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+mj-lt"/>
                </a:rPr>
                <a:t>20%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64BDF91-3A89-AD43-8B9B-568570313505}"/>
                </a:ext>
              </a:extLst>
            </p:cNvPr>
            <p:cNvSpPr txBox="1"/>
            <p:nvPr/>
          </p:nvSpPr>
          <p:spPr>
            <a:xfrm>
              <a:off x="3716650" y="3713412"/>
              <a:ext cx="521968" cy="276999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+mj-lt"/>
                </a:rPr>
                <a:t>6%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5C0053C-C4DA-8D43-9470-7155B7098F9A}"/>
              </a:ext>
            </a:extLst>
          </p:cNvPr>
          <p:cNvSpPr txBox="1"/>
          <p:nvPr/>
        </p:nvSpPr>
        <p:spPr>
          <a:xfrm>
            <a:off x="556591" y="2305271"/>
            <a:ext cx="3002628" cy="1015663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클라우드에서 어떤 형태의 데이터 손실을 경험 했습니까</a:t>
            </a:r>
            <a:r>
              <a:rPr lang="en-US" altLang="ko-KR" sz="2000" dirty="0">
                <a:solidFill>
                  <a:schemeClr val="bg1"/>
                </a:solidFill>
                <a:latin typeface="+mj-lt"/>
              </a:rPr>
              <a:t>?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653941-9368-1B4C-A44B-F7A44758AA7D}"/>
              </a:ext>
            </a:extLst>
          </p:cNvPr>
          <p:cNvSpPr txBox="1"/>
          <p:nvPr/>
        </p:nvSpPr>
        <p:spPr>
          <a:xfrm>
            <a:off x="284663" y="4779354"/>
            <a:ext cx="1620957" cy="169277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r>
              <a:rPr lang="en-GB" sz="500" dirty="0">
                <a:solidFill>
                  <a:srgbClr val="467D7D"/>
                </a:solidFill>
                <a:latin typeface="+mj-lt"/>
              </a:rPr>
              <a:t>Source: Veeam Customer Survey, September 2019</a:t>
            </a:r>
          </a:p>
        </p:txBody>
      </p:sp>
    </p:spTree>
    <p:extLst>
      <p:ext uri="{BB962C8B-B14F-4D97-AF65-F5344CB8AC3E}">
        <p14:creationId xmlns:p14="http://schemas.microsoft.com/office/powerpoint/2010/main" val="178257713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E52EE6-482B-6843-A6E0-F1BBD8C7E6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경쟁사 비교</a:t>
            </a:r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AD37F7-4106-0E4D-BDF4-149B5E131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725" y="560126"/>
            <a:ext cx="2689073" cy="370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49969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8A29E-D622-9243-8630-1624EF775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경쟁사 비교</a:t>
            </a:r>
            <a:endParaRPr lang="en-US" altLang="ko-KR" dirty="0"/>
          </a:p>
        </p:txBody>
      </p:sp>
      <p:pic>
        <p:nvPicPr>
          <p:cNvPr id="52" name="Picture 6">
            <a:extLst>
              <a:ext uri="{FF2B5EF4-FFF2-40B4-BE49-F238E27FC236}">
                <a16:creationId xmlns:a16="http://schemas.microsoft.com/office/drawing/2014/main" id="{A134C69F-09D9-4A66-BA16-1C1F7E184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99" y="1554636"/>
            <a:ext cx="8387086" cy="221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77428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9778E9CA-9916-2448-831F-C4CB416318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Q&amp;A</a:t>
            </a:r>
            <a:endParaRPr lang="en-US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75810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364315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454307-785F-4954-9B89-5A717A226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>
                <a:latin typeface="+mn-lt"/>
              </a:rPr>
              <a:t>여전히 백업은 필요</a:t>
            </a:r>
            <a:endParaRPr lang="en-US" dirty="0">
              <a:latin typeface="+mn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653941-9368-1B4C-A44B-F7A44758AA7D}"/>
              </a:ext>
            </a:extLst>
          </p:cNvPr>
          <p:cNvSpPr txBox="1"/>
          <p:nvPr/>
        </p:nvSpPr>
        <p:spPr>
          <a:xfrm>
            <a:off x="284663" y="4786788"/>
            <a:ext cx="1665841" cy="169277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r>
              <a:rPr lang="en-GB" sz="500" dirty="0">
                <a:solidFill>
                  <a:srgbClr val="467D7D"/>
                </a:solidFill>
              </a:rPr>
              <a:t>Source: Microsoft Shared Responsibility Model, 2020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3D56006-80A6-3641-A8E7-8C204E71174E}"/>
              </a:ext>
            </a:extLst>
          </p:cNvPr>
          <p:cNvGrpSpPr/>
          <p:nvPr/>
        </p:nvGrpSpPr>
        <p:grpSpPr>
          <a:xfrm>
            <a:off x="5648519" y="4655983"/>
            <a:ext cx="1695934" cy="246222"/>
            <a:chOff x="6058060" y="4841736"/>
            <a:chExt cx="1695934" cy="24622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E92963A-BB05-F247-8B07-5B21A5058228}"/>
                </a:ext>
              </a:extLst>
            </p:cNvPr>
            <p:cNvSpPr txBox="1"/>
            <p:nvPr/>
          </p:nvSpPr>
          <p:spPr>
            <a:xfrm>
              <a:off x="7056367" y="4841736"/>
              <a:ext cx="697627" cy="246221"/>
            </a:xfrm>
            <a:prstGeom prst="rect">
              <a:avLst/>
            </a:prstGeom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Microsoft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75C6AFB-A261-E249-AD7F-48372717E46A}"/>
                </a:ext>
              </a:extLst>
            </p:cNvPr>
            <p:cNvSpPr txBox="1"/>
            <p:nvPr/>
          </p:nvSpPr>
          <p:spPr>
            <a:xfrm>
              <a:off x="6152171" y="4841737"/>
              <a:ext cx="724878" cy="246221"/>
            </a:xfrm>
            <a:prstGeom prst="rect">
              <a:avLst/>
            </a:prstGeom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Customer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F3F9A32-EA51-D441-B0B5-7AA2E151845F}"/>
                </a:ext>
              </a:extLst>
            </p:cNvPr>
            <p:cNvSpPr/>
            <p:nvPr/>
          </p:nvSpPr>
          <p:spPr bwMode="auto">
            <a:xfrm>
              <a:off x="6058060" y="4912205"/>
              <a:ext cx="107352" cy="107352"/>
            </a:xfrm>
            <a:prstGeom prst="rect">
              <a:avLst/>
            </a:prstGeom>
            <a:solidFill>
              <a:srgbClr val="93EB20"/>
            </a:solidFill>
            <a:ln w="19050">
              <a:solidFill>
                <a:srgbClr val="93EB2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9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23A50F6-6032-8E4B-9328-74BDAA2F24D2}"/>
                </a:ext>
              </a:extLst>
            </p:cNvPr>
            <p:cNvSpPr/>
            <p:nvPr/>
          </p:nvSpPr>
          <p:spPr bwMode="auto">
            <a:xfrm>
              <a:off x="6957533" y="4905040"/>
              <a:ext cx="119614" cy="119614"/>
            </a:xfrm>
            <a:prstGeom prst="rect">
              <a:avLst/>
            </a:prstGeom>
            <a:solidFill>
              <a:srgbClr val="003738"/>
            </a:solidFill>
            <a:ln w="19050">
              <a:solidFill>
                <a:srgbClr val="93EB2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9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97CF1ED-EB3A-43AD-965E-2A0F1A8E73B0}"/>
              </a:ext>
            </a:extLst>
          </p:cNvPr>
          <p:cNvGrpSpPr/>
          <p:nvPr/>
        </p:nvGrpSpPr>
        <p:grpSpPr>
          <a:xfrm>
            <a:off x="1265059" y="987036"/>
            <a:ext cx="6848205" cy="3537904"/>
            <a:chOff x="1103652" y="803351"/>
            <a:chExt cx="7242396" cy="3741550"/>
          </a:xfrm>
        </p:grpSpPr>
        <p:sp>
          <p:nvSpPr>
            <p:cNvPr id="26" name="Isosceles Triangle 12">
              <a:extLst>
                <a:ext uri="{FF2B5EF4-FFF2-40B4-BE49-F238E27FC236}">
                  <a16:creationId xmlns:a16="http://schemas.microsoft.com/office/drawing/2014/main" id="{C991B75D-FFAE-214D-9841-2EFBDBF77A0C}"/>
                </a:ext>
              </a:extLst>
            </p:cNvPr>
            <p:cNvSpPr/>
            <p:nvPr/>
          </p:nvSpPr>
          <p:spPr bwMode="auto">
            <a:xfrm rot="16200000">
              <a:off x="5163748" y="2068496"/>
              <a:ext cx="185315" cy="185315"/>
            </a:xfrm>
            <a:prstGeom prst="triangle">
              <a:avLst>
                <a:gd name="adj" fmla="val 0"/>
              </a:avLst>
            </a:prstGeom>
            <a:solidFill>
              <a:srgbClr val="00373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2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4B92B4E-BF3C-C146-B5B6-DD85EA9155A5}"/>
                </a:ext>
              </a:extLst>
            </p:cNvPr>
            <p:cNvSpPr txBox="1"/>
            <p:nvPr/>
          </p:nvSpPr>
          <p:spPr>
            <a:xfrm>
              <a:off x="3222050" y="820496"/>
              <a:ext cx="493664" cy="276669"/>
            </a:xfrm>
            <a:prstGeom prst="rect">
              <a:avLst/>
            </a:prstGeom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ko-KR" altLang="en-US" sz="1100">
                  <a:solidFill>
                    <a:srgbClr val="93EB20"/>
                  </a:solidFill>
                </a:rPr>
                <a:t>책임</a:t>
              </a:r>
              <a:endParaRPr lang="en-GB" sz="1100" dirty="0">
                <a:solidFill>
                  <a:srgbClr val="93EB2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4832C40-1DCF-5C4E-9423-ADE83EB9E406}"/>
                </a:ext>
              </a:extLst>
            </p:cNvPr>
            <p:cNvSpPr txBox="1"/>
            <p:nvPr/>
          </p:nvSpPr>
          <p:spPr>
            <a:xfrm>
              <a:off x="2088986" y="1135047"/>
              <a:ext cx="1626728" cy="276999"/>
            </a:xfrm>
            <a:prstGeom prst="rect">
              <a:avLst/>
            </a:prstGeom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GB" sz="1100" dirty="0">
                  <a:solidFill>
                    <a:schemeClr val="bg1"/>
                  </a:solidFill>
                </a:rPr>
                <a:t>Information and data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F5E30DA-9001-0341-8CEE-A62CB29D22A9}"/>
                </a:ext>
              </a:extLst>
            </p:cNvPr>
            <p:cNvSpPr txBox="1"/>
            <p:nvPr/>
          </p:nvSpPr>
          <p:spPr>
            <a:xfrm>
              <a:off x="1799677" y="1483142"/>
              <a:ext cx="1916037" cy="276999"/>
            </a:xfrm>
            <a:prstGeom prst="rect">
              <a:avLst/>
            </a:prstGeom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GB" sz="1100" dirty="0">
                  <a:solidFill>
                    <a:schemeClr val="bg1"/>
                  </a:solidFill>
                </a:rPr>
                <a:t>Devices (mobile and PCs)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ED3BF25-E526-B04B-A8D9-22BAE0F5B680}"/>
                </a:ext>
              </a:extLst>
            </p:cNvPr>
            <p:cNvSpPr txBox="1"/>
            <p:nvPr/>
          </p:nvSpPr>
          <p:spPr>
            <a:xfrm>
              <a:off x="1960233" y="1831237"/>
              <a:ext cx="1755481" cy="276999"/>
            </a:xfrm>
            <a:prstGeom prst="rect">
              <a:avLst/>
            </a:prstGeom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GB" sz="1100" dirty="0">
                  <a:solidFill>
                    <a:schemeClr val="bg1"/>
                  </a:solidFill>
                </a:rPr>
                <a:t>Accounts and identities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ABEC43C-5909-F74F-9C19-73E159C9B6D5}"/>
                </a:ext>
              </a:extLst>
            </p:cNvPr>
            <p:cNvSpPr txBox="1"/>
            <p:nvPr/>
          </p:nvSpPr>
          <p:spPr>
            <a:xfrm>
              <a:off x="1103652" y="2179332"/>
              <a:ext cx="2612062" cy="276999"/>
            </a:xfrm>
            <a:prstGeom prst="rect">
              <a:avLst/>
            </a:prstGeom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GB" sz="1100" dirty="0">
                  <a:solidFill>
                    <a:schemeClr val="bg1"/>
                  </a:solidFill>
                </a:rPr>
                <a:t>Identity and directory infrastructure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FB0B941-59D9-2F4D-B2FA-9DCE967AD941}"/>
                </a:ext>
              </a:extLst>
            </p:cNvPr>
            <p:cNvSpPr txBox="1"/>
            <p:nvPr/>
          </p:nvSpPr>
          <p:spPr>
            <a:xfrm>
              <a:off x="2721403" y="2527427"/>
              <a:ext cx="994311" cy="276999"/>
            </a:xfrm>
            <a:prstGeom prst="rect">
              <a:avLst/>
            </a:prstGeom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GB" sz="1100" dirty="0">
                  <a:solidFill>
                    <a:schemeClr val="bg1"/>
                  </a:solidFill>
                </a:rPr>
                <a:t>Applications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E7442DB-D940-BB46-B753-674C8C428878}"/>
                </a:ext>
              </a:extLst>
            </p:cNvPr>
            <p:cNvSpPr txBox="1"/>
            <p:nvPr/>
          </p:nvSpPr>
          <p:spPr>
            <a:xfrm>
              <a:off x="2382464" y="2875522"/>
              <a:ext cx="1333250" cy="276999"/>
            </a:xfrm>
            <a:prstGeom prst="rect">
              <a:avLst/>
            </a:prstGeom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GB" sz="1100" dirty="0">
                  <a:solidFill>
                    <a:schemeClr val="bg1"/>
                  </a:solidFill>
                </a:rPr>
                <a:t>Network controls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19F0F6F-1A7B-3649-BB7A-8E7206F9701D}"/>
                </a:ext>
              </a:extLst>
            </p:cNvPr>
            <p:cNvSpPr txBox="1"/>
            <p:nvPr/>
          </p:nvSpPr>
          <p:spPr>
            <a:xfrm>
              <a:off x="2337836" y="3223617"/>
              <a:ext cx="1377878" cy="276999"/>
            </a:xfrm>
            <a:prstGeom prst="rect">
              <a:avLst/>
            </a:prstGeom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GB" sz="1100" dirty="0">
                  <a:solidFill>
                    <a:schemeClr val="bg1"/>
                  </a:solidFill>
                </a:rPr>
                <a:t>Operating system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E7EB050-5A81-9440-BBDF-D802531D6F7B}"/>
                </a:ext>
              </a:extLst>
            </p:cNvPr>
            <p:cNvSpPr txBox="1"/>
            <p:nvPr/>
          </p:nvSpPr>
          <p:spPr>
            <a:xfrm>
              <a:off x="2586622" y="3571712"/>
              <a:ext cx="1129092" cy="276999"/>
            </a:xfrm>
            <a:prstGeom prst="rect">
              <a:avLst/>
            </a:prstGeom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GB" sz="1100" dirty="0">
                  <a:solidFill>
                    <a:schemeClr val="bg1"/>
                  </a:solidFill>
                </a:rPr>
                <a:t>Physical hosts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291F4F-2FB7-9541-9181-602A36823FF1}"/>
                </a:ext>
              </a:extLst>
            </p:cNvPr>
            <p:cNvSpPr txBox="1"/>
            <p:nvPr/>
          </p:nvSpPr>
          <p:spPr>
            <a:xfrm>
              <a:off x="2395866" y="3919807"/>
              <a:ext cx="1319848" cy="276999"/>
            </a:xfrm>
            <a:prstGeom prst="rect">
              <a:avLst/>
            </a:prstGeom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GB" sz="1100" dirty="0">
                  <a:solidFill>
                    <a:schemeClr val="bg1"/>
                  </a:solidFill>
                </a:rPr>
                <a:t>Physical network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6F6D99E-136C-DB43-B1C0-55D735D870C8}"/>
                </a:ext>
              </a:extLst>
            </p:cNvPr>
            <p:cNvSpPr txBox="1"/>
            <p:nvPr/>
          </p:nvSpPr>
          <p:spPr>
            <a:xfrm>
              <a:off x="2173048" y="4267902"/>
              <a:ext cx="1542666" cy="276999"/>
            </a:xfrm>
            <a:prstGeom prst="rect">
              <a:avLst/>
            </a:prstGeom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GB" sz="1100" dirty="0">
                  <a:solidFill>
                    <a:schemeClr val="bg1"/>
                  </a:solidFill>
                </a:rPr>
                <a:t>Physical data center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A325391-2CEC-904B-B0CD-099213C99A8A}"/>
                </a:ext>
              </a:extLst>
            </p:cNvPr>
            <p:cNvSpPr txBox="1"/>
            <p:nvPr/>
          </p:nvSpPr>
          <p:spPr>
            <a:xfrm>
              <a:off x="3748268" y="811226"/>
              <a:ext cx="514886" cy="276999"/>
            </a:xfrm>
            <a:prstGeom prst="rect">
              <a:avLst/>
            </a:prstGeom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GB" sz="1100" dirty="0">
                  <a:solidFill>
                    <a:srgbClr val="93EB20"/>
                  </a:solidFill>
                </a:rPr>
                <a:t>SaaS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A95F1AE-233F-7A4F-AD60-1E0124E997EF}"/>
                </a:ext>
              </a:extLst>
            </p:cNvPr>
            <p:cNvSpPr txBox="1"/>
            <p:nvPr/>
          </p:nvSpPr>
          <p:spPr>
            <a:xfrm>
              <a:off x="4152305" y="811226"/>
              <a:ext cx="655122" cy="276999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1100" dirty="0">
                  <a:solidFill>
                    <a:srgbClr val="93EB20"/>
                  </a:solidFill>
                </a:rPr>
                <a:t>PaaS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D241FE9-37EB-2D4F-B9EF-339A9190E81B}"/>
                </a:ext>
              </a:extLst>
            </p:cNvPr>
            <p:cNvSpPr txBox="1"/>
            <p:nvPr/>
          </p:nvSpPr>
          <p:spPr>
            <a:xfrm>
              <a:off x="4630786" y="811226"/>
              <a:ext cx="549984" cy="276999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1100" dirty="0">
                  <a:solidFill>
                    <a:srgbClr val="93EB20"/>
                  </a:solidFill>
                </a:rPr>
                <a:t>IaaS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779CD55-A44F-E146-9D92-773D8D3F50B5}"/>
                </a:ext>
              </a:extLst>
            </p:cNvPr>
            <p:cNvSpPr txBox="1"/>
            <p:nvPr/>
          </p:nvSpPr>
          <p:spPr>
            <a:xfrm>
              <a:off x="5004128" y="803351"/>
              <a:ext cx="865939" cy="276999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1100" dirty="0">
                  <a:solidFill>
                    <a:srgbClr val="93EB20"/>
                  </a:solidFill>
                </a:rPr>
                <a:t>On prem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57D1F24-524F-4747-9EE4-E424BA57FF94}"/>
                </a:ext>
              </a:extLst>
            </p:cNvPr>
            <p:cNvSpPr txBox="1"/>
            <p:nvPr/>
          </p:nvSpPr>
          <p:spPr>
            <a:xfrm>
              <a:off x="5677347" y="1454794"/>
              <a:ext cx="1334520" cy="276669"/>
            </a:xfrm>
            <a:prstGeom prst="rect">
              <a:avLst/>
            </a:prstGeom>
          </p:spPr>
          <p:txBody>
            <a:bodyPr wrap="none" rtlCol="0" anchor="ctr">
              <a:spAutoFit/>
            </a:bodyPr>
            <a:lstStyle/>
            <a:p>
              <a:r>
                <a:rPr lang="ko-KR" altLang="en-US" sz="1100" dirty="0">
                  <a:solidFill>
                    <a:schemeClr val="bg1"/>
                  </a:solidFill>
                </a:rPr>
                <a:t>항상 고객이 책임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D8A9E22-0D5B-4347-84FC-6345A77BA4E8}"/>
                </a:ext>
              </a:extLst>
            </p:cNvPr>
            <p:cNvSpPr txBox="1"/>
            <p:nvPr/>
          </p:nvSpPr>
          <p:spPr>
            <a:xfrm>
              <a:off x="5677347" y="2659549"/>
              <a:ext cx="2668701" cy="276669"/>
            </a:xfrm>
            <a:prstGeom prst="rect">
              <a:avLst/>
            </a:prstGeom>
          </p:spPr>
          <p:txBody>
            <a:bodyPr wrap="none" rtlCol="0" anchor="ctr">
              <a:spAutoFit/>
            </a:bodyPr>
            <a:lstStyle/>
            <a:p>
              <a:r>
                <a:rPr lang="ko-KR" altLang="en-US" sz="1100" dirty="0">
                  <a:solidFill>
                    <a:schemeClr val="bg1"/>
                  </a:solidFill>
                </a:rPr>
                <a:t>책임은 서비스 유형에 따라 다릅니다</a:t>
              </a:r>
              <a:r>
                <a:rPr lang="en-US" altLang="ko-KR" sz="1100" dirty="0">
                  <a:solidFill>
                    <a:schemeClr val="bg1"/>
                  </a:solidFill>
                </a:rPr>
                <a:t>.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B1B9B30-ADD9-624E-9784-73DCF00FB8FA}"/>
                </a:ext>
              </a:extLst>
            </p:cNvPr>
            <p:cNvSpPr txBox="1"/>
            <p:nvPr/>
          </p:nvSpPr>
          <p:spPr>
            <a:xfrm>
              <a:off x="5677347" y="3919971"/>
              <a:ext cx="1829540" cy="276669"/>
            </a:xfrm>
            <a:prstGeom prst="rect">
              <a:avLst/>
            </a:prstGeom>
          </p:spPr>
          <p:txBody>
            <a:bodyPr wrap="none" rtlCol="0" anchor="ctr">
              <a:spAutoFit/>
            </a:bodyPr>
            <a:lstStyle/>
            <a:p>
              <a:r>
                <a:rPr lang="ko-KR" altLang="en-US" sz="1100" dirty="0">
                  <a:solidFill>
                    <a:schemeClr val="bg1"/>
                  </a:solidFill>
                </a:rPr>
                <a:t>클라우드 </a:t>
              </a:r>
              <a:r>
                <a:rPr lang="ko-KR" altLang="en-US" sz="1100">
                  <a:solidFill>
                    <a:schemeClr val="bg1"/>
                  </a:solidFill>
                </a:rPr>
                <a:t>제공 업체 책임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FB8FCC5-366B-414F-A496-FCB6A28106E4}"/>
                </a:ext>
              </a:extLst>
            </p:cNvPr>
            <p:cNvGrpSpPr/>
            <p:nvPr/>
          </p:nvGrpSpPr>
          <p:grpSpPr>
            <a:xfrm>
              <a:off x="3887131" y="1139121"/>
              <a:ext cx="1586350" cy="205906"/>
              <a:chOff x="3342659" y="1204035"/>
              <a:chExt cx="1586350" cy="205906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834F3FA-520E-8944-B4D0-DC6C8B43F4A3}"/>
                  </a:ext>
                </a:extLst>
              </p:cNvPr>
              <p:cNvSpPr/>
              <p:nvPr/>
            </p:nvSpPr>
            <p:spPr bwMode="auto">
              <a:xfrm>
                <a:off x="3342659" y="1204035"/>
                <a:ext cx="205906" cy="205906"/>
              </a:xfrm>
              <a:prstGeom prst="rect">
                <a:avLst/>
              </a:prstGeom>
              <a:solidFill>
                <a:srgbClr val="93EB20"/>
              </a:solidFill>
              <a:ln w="19050">
                <a:solidFill>
                  <a:srgbClr val="93EB2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8DA21628-8A7A-BE43-B8B5-26E0B89731D6}"/>
                  </a:ext>
                </a:extLst>
              </p:cNvPr>
              <p:cNvSpPr/>
              <p:nvPr/>
            </p:nvSpPr>
            <p:spPr bwMode="auto">
              <a:xfrm>
                <a:off x="3802807" y="1204035"/>
                <a:ext cx="205906" cy="205906"/>
              </a:xfrm>
              <a:prstGeom prst="rect">
                <a:avLst/>
              </a:prstGeom>
              <a:solidFill>
                <a:srgbClr val="93EB20"/>
              </a:solidFill>
              <a:ln w="19050">
                <a:solidFill>
                  <a:srgbClr val="93EB2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5DDBE987-E141-F440-A05C-BCCD64E03F73}"/>
                  </a:ext>
                </a:extLst>
              </p:cNvPr>
              <p:cNvSpPr/>
              <p:nvPr/>
            </p:nvSpPr>
            <p:spPr bwMode="auto">
              <a:xfrm>
                <a:off x="4262955" y="1204035"/>
                <a:ext cx="205906" cy="205906"/>
              </a:xfrm>
              <a:prstGeom prst="rect">
                <a:avLst/>
              </a:prstGeom>
              <a:solidFill>
                <a:srgbClr val="93EB20"/>
              </a:solidFill>
              <a:ln w="19050">
                <a:solidFill>
                  <a:srgbClr val="93EB2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B316FED2-A447-F24C-A993-494C3F7DF37A}"/>
                  </a:ext>
                </a:extLst>
              </p:cNvPr>
              <p:cNvSpPr/>
              <p:nvPr/>
            </p:nvSpPr>
            <p:spPr bwMode="auto">
              <a:xfrm>
                <a:off x="4723103" y="1204035"/>
                <a:ext cx="205906" cy="205906"/>
              </a:xfrm>
              <a:prstGeom prst="rect">
                <a:avLst/>
              </a:prstGeom>
              <a:solidFill>
                <a:srgbClr val="93EB20"/>
              </a:solidFill>
              <a:ln w="19050">
                <a:solidFill>
                  <a:srgbClr val="93EB2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5A5105F2-17FE-284A-8CC7-D4A0D698557F}"/>
                </a:ext>
              </a:extLst>
            </p:cNvPr>
            <p:cNvGrpSpPr/>
            <p:nvPr/>
          </p:nvGrpSpPr>
          <p:grpSpPr>
            <a:xfrm>
              <a:off x="3887131" y="1490177"/>
              <a:ext cx="1590049" cy="205906"/>
              <a:chOff x="3342659" y="1565556"/>
              <a:chExt cx="1590049" cy="205906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75D86585-DC52-134C-9EFE-1FBD0337887E}"/>
                  </a:ext>
                </a:extLst>
              </p:cNvPr>
              <p:cNvSpPr/>
              <p:nvPr/>
            </p:nvSpPr>
            <p:spPr bwMode="auto">
              <a:xfrm>
                <a:off x="3342659" y="1565556"/>
                <a:ext cx="205906" cy="205906"/>
              </a:xfrm>
              <a:prstGeom prst="rect">
                <a:avLst/>
              </a:prstGeom>
              <a:solidFill>
                <a:srgbClr val="93EB20"/>
              </a:solidFill>
              <a:ln w="19050">
                <a:solidFill>
                  <a:srgbClr val="93EB2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706B8FBF-5FCE-DD4B-882D-CFD5F5596DAF}"/>
                  </a:ext>
                </a:extLst>
              </p:cNvPr>
              <p:cNvSpPr/>
              <p:nvPr/>
            </p:nvSpPr>
            <p:spPr bwMode="auto">
              <a:xfrm>
                <a:off x="3804040" y="1565556"/>
                <a:ext cx="205906" cy="205906"/>
              </a:xfrm>
              <a:prstGeom prst="rect">
                <a:avLst/>
              </a:prstGeom>
              <a:solidFill>
                <a:srgbClr val="93EB20"/>
              </a:solidFill>
              <a:ln w="19050">
                <a:solidFill>
                  <a:srgbClr val="93EB2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858B7E3-A4F9-A042-B114-96199934116B}"/>
                  </a:ext>
                </a:extLst>
              </p:cNvPr>
              <p:cNvSpPr/>
              <p:nvPr/>
            </p:nvSpPr>
            <p:spPr bwMode="auto">
              <a:xfrm>
                <a:off x="4265421" y="1565556"/>
                <a:ext cx="205906" cy="205906"/>
              </a:xfrm>
              <a:prstGeom prst="rect">
                <a:avLst/>
              </a:prstGeom>
              <a:solidFill>
                <a:srgbClr val="93EB20"/>
              </a:solidFill>
              <a:ln w="19050">
                <a:solidFill>
                  <a:srgbClr val="93EB2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BE72ECAC-CDC2-4B44-9086-3898F04C9AF0}"/>
                  </a:ext>
                </a:extLst>
              </p:cNvPr>
              <p:cNvSpPr/>
              <p:nvPr/>
            </p:nvSpPr>
            <p:spPr bwMode="auto">
              <a:xfrm>
                <a:off x="4726802" y="1565556"/>
                <a:ext cx="205906" cy="205906"/>
              </a:xfrm>
              <a:prstGeom prst="rect">
                <a:avLst/>
              </a:prstGeom>
              <a:solidFill>
                <a:srgbClr val="93EB20"/>
              </a:solidFill>
              <a:ln w="19050">
                <a:solidFill>
                  <a:srgbClr val="93EB2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5AA7D8D7-4AEE-414A-B7D9-762B3D77D883}"/>
                </a:ext>
              </a:extLst>
            </p:cNvPr>
            <p:cNvGrpSpPr/>
            <p:nvPr/>
          </p:nvGrpSpPr>
          <p:grpSpPr>
            <a:xfrm>
              <a:off x="3887131" y="1841233"/>
              <a:ext cx="1595550" cy="205906"/>
              <a:chOff x="3337158" y="1924163"/>
              <a:chExt cx="1595550" cy="205906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6D4FC1EB-CBAD-E64E-9B51-011F32549169}"/>
                  </a:ext>
                </a:extLst>
              </p:cNvPr>
              <p:cNvSpPr/>
              <p:nvPr/>
            </p:nvSpPr>
            <p:spPr bwMode="auto">
              <a:xfrm>
                <a:off x="3337158" y="1924163"/>
                <a:ext cx="205906" cy="205906"/>
              </a:xfrm>
              <a:prstGeom prst="rect">
                <a:avLst/>
              </a:prstGeom>
              <a:solidFill>
                <a:srgbClr val="93EB20"/>
              </a:solidFill>
              <a:ln w="19050">
                <a:solidFill>
                  <a:srgbClr val="93EB2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F267C78-B4CC-A243-A86B-608ED3D9A5D4}"/>
                  </a:ext>
                </a:extLst>
              </p:cNvPr>
              <p:cNvSpPr/>
              <p:nvPr/>
            </p:nvSpPr>
            <p:spPr bwMode="auto">
              <a:xfrm>
                <a:off x="3803211" y="1924163"/>
                <a:ext cx="205906" cy="205906"/>
              </a:xfrm>
              <a:prstGeom prst="rect">
                <a:avLst/>
              </a:prstGeom>
              <a:solidFill>
                <a:srgbClr val="93EB20"/>
              </a:solidFill>
              <a:ln w="19050">
                <a:solidFill>
                  <a:srgbClr val="93EB2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2260CAED-E6F2-494F-B5D8-D414CBBD6E1E}"/>
                  </a:ext>
                </a:extLst>
              </p:cNvPr>
              <p:cNvSpPr/>
              <p:nvPr/>
            </p:nvSpPr>
            <p:spPr bwMode="auto">
              <a:xfrm>
                <a:off x="4265421" y="1924163"/>
                <a:ext cx="205906" cy="205906"/>
              </a:xfrm>
              <a:prstGeom prst="rect">
                <a:avLst/>
              </a:prstGeom>
              <a:solidFill>
                <a:srgbClr val="93EB20"/>
              </a:solidFill>
              <a:ln w="19050">
                <a:solidFill>
                  <a:srgbClr val="93EB2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8D8DA0FD-B63C-4F43-9626-45B09C58C966}"/>
                  </a:ext>
                </a:extLst>
              </p:cNvPr>
              <p:cNvSpPr/>
              <p:nvPr/>
            </p:nvSpPr>
            <p:spPr bwMode="auto">
              <a:xfrm>
                <a:off x="4726802" y="1924163"/>
                <a:ext cx="205906" cy="205906"/>
              </a:xfrm>
              <a:prstGeom prst="rect">
                <a:avLst/>
              </a:prstGeom>
              <a:solidFill>
                <a:srgbClr val="93EB20"/>
              </a:solidFill>
              <a:ln w="19050">
                <a:solidFill>
                  <a:srgbClr val="93EB2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60216487-C41C-6B4B-AB2F-A0CDA8A005EE}"/>
                </a:ext>
              </a:extLst>
            </p:cNvPr>
            <p:cNvGrpSpPr/>
            <p:nvPr/>
          </p:nvGrpSpPr>
          <p:grpSpPr>
            <a:xfrm>
              <a:off x="3887131" y="3249061"/>
              <a:ext cx="1587794" cy="205906"/>
              <a:chOff x="3341567" y="3355627"/>
              <a:chExt cx="1587794" cy="205906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11B6322-67C2-A640-B102-B67F96F657BF}"/>
                  </a:ext>
                </a:extLst>
              </p:cNvPr>
              <p:cNvSpPr/>
              <p:nvPr/>
            </p:nvSpPr>
            <p:spPr bwMode="auto">
              <a:xfrm>
                <a:off x="3341567" y="3355627"/>
                <a:ext cx="205906" cy="205906"/>
              </a:xfrm>
              <a:prstGeom prst="rect">
                <a:avLst/>
              </a:prstGeom>
              <a:solidFill>
                <a:srgbClr val="003738"/>
              </a:solidFill>
              <a:ln w="19050">
                <a:solidFill>
                  <a:srgbClr val="93EB2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79482355-62E8-BE49-AE5D-B280DEFBEEAD}"/>
                  </a:ext>
                </a:extLst>
              </p:cNvPr>
              <p:cNvSpPr/>
              <p:nvPr/>
            </p:nvSpPr>
            <p:spPr bwMode="auto">
              <a:xfrm>
                <a:off x="3802196" y="3355627"/>
                <a:ext cx="205906" cy="205906"/>
              </a:xfrm>
              <a:prstGeom prst="rect">
                <a:avLst/>
              </a:prstGeom>
              <a:solidFill>
                <a:srgbClr val="003738"/>
              </a:solidFill>
              <a:ln w="19050">
                <a:solidFill>
                  <a:srgbClr val="93EB2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3DA57065-C247-424F-A190-4AE974F797BE}"/>
                  </a:ext>
                </a:extLst>
              </p:cNvPr>
              <p:cNvSpPr/>
              <p:nvPr/>
            </p:nvSpPr>
            <p:spPr bwMode="auto">
              <a:xfrm>
                <a:off x="4262825" y="3355627"/>
                <a:ext cx="205906" cy="205906"/>
              </a:xfrm>
              <a:prstGeom prst="rect">
                <a:avLst/>
              </a:prstGeom>
              <a:solidFill>
                <a:srgbClr val="93EB20"/>
              </a:solidFill>
              <a:ln w="19050">
                <a:solidFill>
                  <a:srgbClr val="93EB2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4DF6A415-11D8-A443-96DF-A2E6FF6043DD}"/>
                  </a:ext>
                </a:extLst>
              </p:cNvPr>
              <p:cNvSpPr/>
              <p:nvPr/>
            </p:nvSpPr>
            <p:spPr bwMode="auto">
              <a:xfrm>
                <a:off x="4723455" y="3355627"/>
                <a:ext cx="205906" cy="205906"/>
              </a:xfrm>
              <a:prstGeom prst="rect">
                <a:avLst/>
              </a:prstGeom>
              <a:solidFill>
                <a:srgbClr val="93EB20"/>
              </a:solidFill>
              <a:ln w="19050">
                <a:solidFill>
                  <a:srgbClr val="93EB2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D8B41C3-A7F1-1D41-A81C-7D2AAC59675D}"/>
                </a:ext>
              </a:extLst>
            </p:cNvPr>
            <p:cNvGrpSpPr/>
            <p:nvPr/>
          </p:nvGrpSpPr>
          <p:grpSpPr>
            <a:xfrm>
              <a:off x="3887131" y="2898005"/>
              <a:ext cx="1587794" cy="205906"/>
              <a:chOff x="3341567" y="2994785"/>
              <a:chExt cx="1587794" cy="205906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440B9EC0-B71A-2E43-887C-7DDEF8C770C4}"/>
                  </a:ext>
                </a:extLst>
              </p:cNvPr>
              <p:cNvSpPr/>
              <p:nvPr/>
            </p:nvSpPr>
            <p:spPr bwMode="auto">
              <a:xfrm>
                <a:off x="3341567" y="2994785"/>
                <a:ext cx="205906" cy="205906"/>
              </a:xfrm>
              <a:prstGeom prst="rect">
                <a:avLst/>
              </a:prstGeom>
              <a:solidFill>
                <a:srgbClr val="003738"/>
              </a:solidFill>
              <a:ln w="19050">
                <a:solidFill>
                  <a:srgbClr val="93EB2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F021628B-24DB-0942-ADE9-672BC37E3EE1}"/>
                  </a:ext>
                </a:extLst>
              </p:cNvPr>
              <p:cNvGrpSpPr/>
              <p:nvPr/>
            </p:nvGrpSpPr>
            <p:grpSpPr>
              <a:xfrm flipH="1">
                <a:off x="3802196" y="2994785"/>
                <a:ext cx="205906" cy="205906"/>
                <a:chOff x="4590782" y="2505955"/>
                <a:chExt cx="205906" cy="205906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56F13220-ED1D-2F45-9FD3-8E4D4FC5E5C7}"/>
                    </a:ext>
                  </a:extLst>
                </p:cNvPr>
                <p:cNvSpPr/>
                <p:nvPr/>
              </p:nvSpPr>
              <p:spPr bwMode="auto">
                <a:xfrm>
                  <a:off x="4590782" y="2505955"/>
                  <a:ext cx="205906" cy="205906"/>
                </a:xfrm>
                <a:prstGeom prst="rect">
                  <a:avLst/>
                </a:prstGeom>
                <a:solidFill>
                  <a:srgbClr val="93EB20"/>
                </a:solidFill>
                <a:ln w="19050">
                  <a:solidFill>
                    <a:srgbClr val="93EB20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800" spc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6" name="Isosceles Triangle 74">
                  <a:extLst>
                    <a:ext uri="{FF2B5EF4-FFF2-40B4-BE49-F238E27FC236}">
                      <a16:creationId xmlns:a16="http://schemas.microsoft.com/office/drawing/2014/main" id="{C067879A-75A3-3045-8287-E1BAECE58195}"/>
                    </a:ext>
                  </a:extLst>
                </p:cNvPr>
                <p:cNvSpPr/>
                <p:nvPr/>
              </p:nvSpPr>
              <p:spPr bwMode="auto">
                <a:xfrm rot="16200000">
                  <a:off x="4619982" y="2535702"/>
                  <a:ext cx="159730" cy="173868"/>
                </a:xfrm>
                <a:prstGeom prst="triangle">
                  <a:avLst>
                    <a:gd name="adj" fmla="val 0"/>
                  </a:avLst>
                </a:prstGeom>
                <a:solidFill>
                  <a:srgbClr val="003738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spc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C5EC20F8-EF41-A645-8087-955147C5950E}"/>
                  </a:ext>
                </a:extLst>
              </p:cNvPr>
              <p:cNvSpPr/>
              <p:nvPr/>
            </p:nvSpPr>
            <p:spPr bwMode="auto">
              <a:xfrm>
                <a:off x="4262825" y="2994785"/>
                <a:ext cx="205906" cy="205906"/>
              </a:xfrm>
              <a:prstGeom prst="rect">
                <a:avLst/>
              </a:prstGeom>
              <a:solidFill>
                <a:srgbClr val="93EB20"/>
              </a:solidFill>
              <a:ln w="19050">
                <a:solidFill>
                  <a:srgbClr val="93EB2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B0450EE6-C48A-6F45-B3D1-B6CCBFCB6153}"/>
                  </a:ext>
                </a:extLst>
              </p:cNvPr>
              <p:cNvSpPr/>
              <p:nvPr/>
            </p:nvSpPr>
            <p:spPr bwMode="auto">
              <a:xfrm>
                <a:off x="4723455" y="2994785"/>
                <a:ext cx="205906" cy="205906"/>
              </a:xfrm>
              <a:prstGeom prst="rect">
                <a:avLst/>
              </a:prstGeom>
              <a:solidFill>
                <a:srgbClr val="93EB20"/>
              </a:solidFill>
              <a:ln w="19050">
                <a:solidFill>
                  <a:srgbClr val="93EB2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DC93EFA-DAB4-B649-8DBC-90DEF7CCD04A}"/>
                </a:ext>
              </a:extLst>
            </p:cNvPr>
            <p:cNvGrpSpPr/>
            <p:nvPr/>
          </p:nvGrpSpPr>
          <p:grpSpPr>
            <a:xfrm>
              <a:off x="3887131" y="3600117"/>
              <a:ext cx="1587794" cy="205906"/>
              <a:chOff x="3341567" y="3738881"/>
              <a:chExt cx="1587794" cy="205906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E66C20F3-FF08-834A-8620-6876C5973D17}"/>
                  </a:ext>
                </a:extLst>
              </p:cNvPr>
              <p:cNvSpPr/>
              <p:nvPr/>
            </p:nvSpPr>
            <p:spPr bwMode="auto">
              <a:xfrm>
                <a:off x="3341567" y="3738881"/>
                <a:ext cx="205906" cy="205906"/>
              </a:xfrm>
              <a:prstGeom prst="rect">
                <a:avLst/>
              </a:prstGeom>
              <a:solidFill>
                <a:srgbClr val="003738"/>
              </a:solidFill>
              <a:ln w="19050">
                <a:solidFill>
                  <a:srgbClr val="93EB2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3B357CBD-22F1-004E-9F22-B41FE14236E6}"/>
                  </a:ext>
                </a:extLst>
              </p:cNvPr>
              <p:cNvSpPr/>
              <p:nvPr/>
            </p:nvSpPr>
            <p:spPr bwMode="auto">
              <a:xfrm>
                <a:off x="3802196" y="3738881"/>
                <a:ext cx="205906" cy="205906"/>
              </a:xfrm>
              <a:prstGeom prst="rect">
                <a:avLst/>
              </a:prstGeom>
              <a:solidFill>
                <a:srgbClr val="003738"/>
              </a:solidFill>
              <a:ln w="19050">
                <a:solidFill>
                  <a:srgbClr val="93EB2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F5027281-003E-364A-B9AA-C0B027B1FF26}"/>
                  </a:ext>
                </a:extLst>
              </p:cNvPr>
              <p:cNvSpPr/>
              <p:nvPr/>
            </p:nvSpPr>
            <p:spPr bwMode="auto">
              <a:xfrm>
                <a:off x="4262825" y="3738881"/>
                <a:ext cx="205906" cy="205906"/>
              </a:xfrm>
              <a:prstGeom prst="rect">
                <a:avLst/>
              </a:prstGeom>
              <a:solidFill>
                <a:srgbClr val="003738"/>
              </a:solidFill>
              <a:ln w="19050">
                <a:solidFill>
                  <a:srgbClr val="93EB2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369782CD-F7DB-CD45-AFF2-25781A873F65}"/>
                  </a:ext>
                </a:extLst>
              </p:cNvPr>
              <p:cNvSpPr/>
              <p:nvPr/>
            </p:nvSpPr>
            <p:spPr bwMode="auto">
              <a:xfrm>
                <a:off x="4723455" y="3738881"/>
                <a:ext cx="205906" cy="205906"/>
              </a:xfrm>
              <a:prstGeom prst="rect">
                <a:avLst/>
              </a:prstGeom>
              <a:solidFill>
                <a:srgbClr val="93EB20"/>
              </a:solidFill>
              <a:ln w="19050">
                <a:solidFill>
                  <a:srgbClr val="93EB2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0044E213-0A17-3D4C-A555-5261DD8E97E5}"/>
                </a:ext>
              </a:extLst>
            </p:cNvPr>
            <p:cNvGrpSpPr/>
            <p:nvPr/>
          </p:nvGrpSpPr>
          <p:grpSpPr>
            <a:xfrm>
              <a:off x="3887131" y="3951173"/>
              <a:ext cx="1587794" cy="205906"/>
              <a:chOff x="3341567" y="4097187"/>
              <a:chExt cx="1587794" cy="205906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A89336E9-D97E-2E41-A556-CF1AC3691685}"/>
                  </a:ext>
                </a:extLst>
              </p:cNvPr>
              <p:cNvSpPr/>
              <p:nvPr/>
            </p:nvSpPr>
            <p:spPr bwMode="auto">
              <a:xfrm>
                <a:off x="3341567" y="4097187"/>
                <a:ext cx="205906" cy="205906"/>
              </a:xfrm>
              <a:prstGeom prst="rect">
                <a:avLst/>
              </a:prstGeom>
              <a:solidFill>
                <a:srgbClr val="003738"/>
              </a:solidFill>
              <a:ln w="19050">
                <a:solidFill>
                  <a:srgbClr val="93EB2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A49EAD5-4B66-6644-9542-4085C30B4549}"/>
                  </a:ext>
                </a:extLst>
              </p:cNvPr>
              <p:cNvSpPr/>
              <p:nvPr/>
            </p:nvSpPr>
            <p:spPr bwMode="auto">
              <a:xfrm>
                <a:off x="3802196" y="4097187"/>
                <a:ext cx="205906" cy="205906"/>
              </a:xfrm>
              <a:prstGeom prst="rect">
                <a:avLst/>
              </a:prstGeom>
              <a:solidFill>
                <a:srgbClr val="003738"/>
              </a:solidFill>
              <a:ln w="19050">
                <a:solidFill>
                  <a:srgbClr val="93EB2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D9295CD5-1FC7-9148-BD69-08428F7E5B57}"/>
                  </a:ext>
                </a:extLst>
              </p:cNvPr>
              <p:cNvSpPr/>
              <p:nvPr/>
            </p:nvSpPr>
            <p:spPr bwMode="auto">
              <a:xfrm>
                <a:off x="4262825" y="4097187"/>
                <a:ext cx="205906" cy="205906"/>
              </a:xfrm>
              <a:prstGeom prst="rect">
                <a:avLst/>
              </a:prstGeom>
              <a:solidFill>
                <a:srgbClr val="003738"/>
              </a:solidFill>
              <a:ln w="19050">
                <a:solidFill>
                  <a:srgbClr val="93EB2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626A5FC1-B92E-684A-B014-94B2CB97329B}"/>
                  </a:ext>
                </a:extLst>
              </p:cNvPr>
              <p:cNvSpPr/>
              <p:nvPr/>
            </p:nvSpPr>
            <p:spPr bwMode="auto">
              <a:xfrm>
                <a:off x="4723455" y="4097187"/>
                <a:ext cx="205906" cy="205906"/>
              </a:xfrm>
              <a:prstGeom prst="rect">
                <a:avLst/>
              </a:prstGeom>
              <a:solidFill>
                <a:srgbClr val="93EB20"/>
              </a:solidFill>
              <a:ln w="19050">
                <a:solidFill>
                  <a:srgbClr val="93EB2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3B6E753E-19C7-9D47-BD7C-319FC08F01AB}"/>
                </a:ext>
              </a:extLst>
            </p:cNvPr>
            <p:cNvGrpSpPr/>
            <p:nvPr/>
          </p:nvGrpSpPr>
          <p:grpSpPr>
            <a:xfrm>
              <a:off x="3887131" y="4302231"/>
              <a:ext cx="1587794" cy="205906"/>
              <a:chOff x="3352650" y="4550010"/>
              <a:chExt cx="1587794" cy="205906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77B11E43-B294-C843-85C8-92A36DA23338}"/>
                  </a:ext>
                </a:extLst>
              </p:cNvPr>
              <p:cNvSpPr/>
              <p:nvPr/>
            </p:nvSpPr>
            <p:spPr bwMode="auto">
              <a:xfrm>
                <a:off x="3352650" y="4550010"/>
                <a:ext cx="205906" cy="205906"/>
              </a:xfrm>
              <a:prstGeom prst="rect">
                <a:avLst/>
              </a:prstGeom>
              <a:solidFill>
                <a:srgbClr val="003738"/>
              </a:solidFill>
              <a:ln w="19050">
                <a:solidFill>
                  <a:srgbClr val="93EB2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45934E35-CECD-0543-8470-62CAC924B6F1}"/>
                  </a:ext>
                </a:extLst>
              </p:cNvPr>
              <p:cNvSpPr/>
              <p:nvPr/>
            </p:nvSpPr>
            <p:spPr bwMode="auto">
              <a:xfrm>
                <a:off x="3813279" y="4550010"/>
                <a:ext cx="205906" cy="205906"/>
              </a:xfrm>
              <a:prstGeom prst="rect">
                <a:avLst/>
              </a:prstGeom>
              <a:solidFill>
                <a:srgbClr val="003738"/>
              </a:solidFill>
              <a:ln w="19050">
                <a:solidFill>
                  <a:srgbClr val="93EB2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DF266E59-EA9C-0740-9F33-2B3A716E0090}"/>
                  </a:ext>
                </a:extLst>
              </p:cNvPr>
              <p:cNvSpPr/>
              <p:nvPr/>
            </p:nvSpPr>
            <p:spPr bwMode="auto">
              <a:xfrm>
                <a:off x="4273908" y="4550010"/>
                <a:ext cx="205906" cy="205906"/>
              </a:xfrm>
              <a:prstGeom prst="rect">
                <a:avLst/>
              </a:prstGeom>
              <a:solidFill>
                <a:srgbClr val="003738"/>
              </a:solidFill>
              <a:ln w="19050">
                <a:solidFill>
                  <a:srgbClr val="93EB2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AED04FF2-38B1-7A4C-9022-8B179A338A54}"/>
                  </a:ext>
                </a:extLst>
              </p:cNvPr>
              <p:cNvSpPr/>
              <p:nvPr/>
            </p:nvSpPr>
            <p:spPr bwMode="auto">
              <a:xfrm>
                <a:off x="4734538" y="4550010"/>
                <a:ext cx="205906" cy="205906"/>
              </a:xfrm>
              <a:prstGeom prst="rect">
                <a:avLst/>
              </a:prstGeom>
              <a:solidFill>
                <a:srgbClr val="93EB20"/>
              </a:solidFill>
              <a:ln w="19050">
                <a:solidFill>
                  <a:srgbClr val="93EB2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084C73ED-7F0F-FB45-B7B7-0328C6879552}"/>
                </a:ext>
              </a:extLst>
            </p:cNvPr>
            <p:cNvGrpSpPr/>
            <p:nvPr/>
          </p:nvGrpSpPr>
          <p:grpSpPr>
            <a:xfrm>
              <a:off x="3887131" y="2546949"/>
              <a:ext cx="1587794" cy="205906"/>
              <a:chOff x="3341567" y="2633943"/>
              <a:chExt cx="1587794" cy="205906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FA66D82C-E0D4-7540-88FA-36282C5E5413}"/>
                  </a:ext>
                </a:extLst>
              </p:cNvPr>
              <p:cNvSpPr/>
              <p:nvPr/>
            </p:nvSpPr>
            <p:spPr bwMode="auto">
              <a:xfrm>
                <a:off x="3341567" y="2633943"/>
                <a:ext cx="205906" cy="205906"/>
              </a:xfrm>
              <a:prstGeom prst="rect">
                <a:avLst/>
              </a:prstGeom>
              <a:solidFill>
                <a:srgbClr val="003738"/>
              </a:solidFill>
              <a:ln w="19050">
                <a:solidFill>
                  <a:srgbClr val="93EB2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C3B99A50-8A3B-0646-90A3-1C4C4DD7397E}"/>
                  </a:ext>
                </a:extLst>
              </p:cNvPr>
              <p:cNvSpPr/>
              <p:nvPr/>
            </p:nvSpPr>
            <p:spPr bwMode="auto">
              <a:xfrm>
                <a:off x="4262825" y="2633943"/>
                <a:ext cx="205906" cy="205906"/>
              </a:xfrm>
              <a:prstGeom prst="rect">
                <a:avLst/>
              </a:prstGeom>
              <a:solidFill>
                <a:srgbClr val="93EB20"/>
              </a:solidFill>
              <a:ln w="19050">
                <a:solidFill>
                  <a:srgbClr val="93EB2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52914296-078A-9442-99B4-AD9C186E9F07}"/>
                  </a:ext>
                </a:extLst>
              </p:cNvPr>
              <p:cNvSpPr/>
              <p:nvPr/>
            </p:nvSpPr>
            <p:spPr bwMode="auto">
              <a:xfrm>
                <a:off x="4723455" y="2633943"/>
                <a:ext cx="205906" cy="205906"/>
              </a:xfrm>
              <a:prstGeom prst="rect">
                <a:avLst/>
              </a:prstGeom>
              <a:solidFill>
                <a:srgbClr val="93EB20"/>
              </a:solidFill>
              <a:ln w="19050">
                <a:solidFill>
                  <a:srgbClr val="93EB2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D2DBD945-5F3F-8B4E-B9D3-4D5CE1CC62C5}"/>
                  </a:ext>
                </a:extLst>
              </p:cNvPr>
              <p:cNvGrpSpPr/>
              <p:nvPr/>
            </p:nvGrpSpPr>
            <p:grpSpPr>
              <a:xfrm flipH="1">
                <a:off x="3802196" y="2633943"/>
                <a:ext cx="205906" cy="205906"/>
                <a:chOff x="4590782" y="2505955"/>
                <a:chExt cx="205906" cy="205906"/>
              </a:xfrm>
            </p:grpSpPr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E0CD984D-7BB1-5D48-8B05-DA3448F68B87}"/>
                    </a:ext>
                  </a:extLst>
                </p:cNvPr>
                <p:cNvSpPr/>
                <p:nvPr/>
              </p:nvSpPr>
              <p:spPr bwMode="auto">
                <a:xfrm>
                  <a:off x="4590782" y="2505955"/>
                  <a:ext cx="205906" cy="205906"/>
                </a:xfrm>
                <a:prstGeom prst="rect">
                  <a:avLst/>
                </a:prstGeom>
                <a:solidFill>
                  <a:srgbClr val="93EB20"/>
                </a:solidFill>
                <a:ln w="19050">
                  <a:solidFill>
                    <a:srgbClr val="93EB20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800" spc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18" name="Isosceles Triangle 100">
                  <a:extLst>
                    <a:ext uri="{FF2B5EF4-FFF2-40B4-BE49-F238E27FC236}">
                      <a16:creationId xmlns:a16="http://schemas.microsoft.com/office/drawing/2014/main" id="{56077DA2-FFB6-0A49-90E9-BE3B9BB39CE2}"/>
                    </a:ext>
                  </a:extLst>
                </p:cNvPr>
                <p:cNvSpPr/>
                <p:nvPr/>
              </p:nvSpPr>
              <p:spPr bwMode="auto">
                <a:xfrm rot="16200000">
                  <a:off x="4619982" y="2535702"/>
                  <a:ext cx="159730" cy="173868"/>
                </a:xfrm>
                <a:prstGeom prst="triangle">
                  <a:avLst>
                    <a:gd name="adj" fmla="val 0"/>
                  </a:avLst>
                </a:prstGeom>
                <a:solidFill>
                  <a:srgbClr val="003738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spc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1A6FAFB-1CCB-BC41-B631-92534FDCBEB8}"/>
                </a:ext>
              </a:extLst>
            </p:cNvPr>
            <p:cNvGrpSpPr/>
            <p:nvPr/>
          </p:nvGrpSpPr>
          <p:grpSpPr>
            <a:xfrm>
              <a:off x="3887131" y="2192289"/>
              <a:ext cx="1593161" cy="209510"/>
              <a:chOff x="3335848" y="2277433"/>
              <a:chExt cx="1593161" cy="209510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5F5821E8-A48E-9E43-9575-F475971C5063}"/>
                  </a:ext>
                </a:extLst>
              </p:cNvPr>
              <p:cNvSpPr/>
              <p:nvPr/>
            </p:nvSpPr>
            <p:spPr bwMode="auto">
              <a:xfrm>
                <a:off x="4258690" y="2281037"/>
                <a:ext cx="205906" cy="205906"/>
              </a:xfrm>
              <a:prstGeom prst="rect">
                <a:avLst/>
              </a:prstGeom>
              <a:solidFill>
                <a:srgbClr val="93EB20"/>
              </a:solidFill>
              <a:ln w="19050">
                <a:solidFill>
                  <a:srgbClr val="93EB2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B18BA0E2-CB79-E544-B538-A024D8FAF54D}"/>
                  </a:ext>
                </a:extLst>
              </p:cNvPr>
              <p:cNvSpPr/>
              <p:nvPr/>
            </p:nvSpPr>
            <p:spPr bwMode="auto">
              <a:xfrm>
                <a:off x="4723103" y="2281037"/>
                <a:ext cx="205906" cy="205906"/>
              </a:xfrm>
              <a:prstGeom prst="rect">
                <a:avLst/>
              </a:prstGeom>
              <a:solidFill>
                <a:srgbClr val="93EB20"/>
              </a:solidFill>
              <a:ln w="19050">
                <a:solidFill>
                  <a:srgbClr val="93EB2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8D9A9185-803C-E549-99CF-C3E4CB28EC26}"/>
                  </a:ext>
                </a:extLst>
              </p:cNvPr>
              <p:cNvGrpSpPr/>
              <p:nvPr/>
            </p:nvGrpSpPr>
            <p:grpSpPr>
              <a:xfrm flipH="1">
                <a:off x="3801844" y="2277433"/>
                <a:ext cx="205906" cy="205906"/>
                <a:chOff x="4590782" y="2505955"/>
                <a:chExt cx="205906" cy="205906"/>
              </a:xfrm>
            </p:grpSpPr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889CDB0F-FB3F-5041-9B6F-E2CFAEA5CCAA}"/>
                    </a:ext>
                  </a:extLst>
                </p:cNvPr>
                <p:cNvSpPr/>
                <p:nvPr/>
              </p:nvSpPr>
              <p:spPr bwMode="auto">
                <a:xfrm>
                  <a:off x="4590782" y="2505955"/>
                  <a:ext cx="205906" cy="205906"/>
                </a:xfrm>
                <a:prstGeom prst="rect">
                  <a:avLst/>
                </a:prstGeom>
                <a:solidFill>
                  <a:srgbClr val="93EB20"/>
                </a:solidFill>
                <a:ln w="19050">
                  <a:solidFill>
                    <a:srgbClr val="93EB20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800" spc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27" name="Isosceles Triangle 103">
                  <a:extLst>
                    <a:ext uri="{FF2B5EF4-FFF2-40B4-BE49-F238E27FC236}">
                      <a16:creationId xmlns:a16="http://schemas.microsoft.com/office/drawing/2014/main" id="{DC0D4D0C-9CD3-3B48-A10D-82D7614527FC}"/>
                    </a:ext>
                  </a:extLst>
                </p:cNvPr>
                <p:cNvSpPr/>
                <p:nvPr/>
              </p:nvSpPr>
              <p:spPr bwMode="auto">
                <a:xfrm rot="16200000">
                  <a:off x="4619982" y="2535702"/>
                  <a:ext cx="159730" cy="173868"/>
                </a:xfrm>
                <a:prstGeom prst="triangle">
                  <a:avLst>
                    <a:gd name="adj" fmla="val 0"/>
                  </a:avLst>
                </a:prstGeom>
                <a:solidFill>
                  <a:srgbClr val="003738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spc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771380FD-4FF3-FD4C-9DD9-B21AEF335526}"/>
                  </a:ext>
                </a:extLst>
              </p:cNvPr>
              <p:cNvGrpSpPr/>
              <p:nvPr/>
            </p:nvGrpSpPr>
            <p:grpSpPr>
              <a:xfrm flipH="1">
                <a:off x="3335848" y="2281037"/>
                <a:ext cx="205906" cy="205906"/>
                <a:chOff x="4590782" y="2505955"/>
                <a:chExt cx="205906" cy="205906"/>
              </a:xfrm>
            </p:grpSpPr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3A412258-C37A-A941-9447-FEDF3F32C88E}"/>
                    </a:ext>
                  </a:extLst>
                </p:cNvPr>
                <p:cNvSpPr/>
                <p:nvPr/>
              </p:nvSpPr>
              <p:spPr bwMode="auto">
                <a:xfrm>
                  <a:off x="4590782" y="2505955"/>
                  <a:ext cx="205906" cy="205906"/>
                </a:xfrm>
                <a:prstGeom prst="rect">
                  <a:avLst/>
                </a:prstGeom>
                <a:solidFill>
                  <a:srgbClr val="93EB20"/>
                </a:solidFill>
                <a:ln w="19050">
                  <a:solidFill>
                    <a:srgbClr val="93EB20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800" spc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25" name="Isosceles Triangle 106">
                  <a:extLst>
                    <a:ext uri="{FF2B5EF4-FFF2-40B4-BE49-F238E27FC236}">
                      <a16:creationId xmlns:a16="http://schemas.microsoft.com/office/drawing/2014/main" id="{820E769E-B07A-3E46-99D8-29FF52152E48}"/>
                    </a:ext>
                  </a:extLst>
                </p:cNvPr>
                <p:cNvSpPr/>
                <p:nvPr/>
              </p:nvSpPr>
              <p:spPr bwMode="auto">
                <a:xfrm rot="16200000">
                  <a:off x="4619982" y="2535702"/>
                  <a:ext cx="159730" cy="173868"/>
                </a:xfrm>
                <a:prstGeom prst="triangle">
                  <a:avLst>
                    <a:gd name="adj" fmla="val 0"/>
                  </a:avLst>
                </a:prstGeom>
                <a:solidFill>
                  <a:srgbClr val="003738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200" spc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9F9AEF4-4B3C-4D4B-BF38-C09F7B594B54}"/>
                </a:ext>
              </a:extLst>
            </p:cNvPr>
            <p:cNvGrpSpPr/>
            <p:nvPr/>
          </p:nvGrpSpPr>
          <p:grpSpPr>
            <a:xfrm>
              <a:off x="5739428" y="1135047"/>
              <a:ext cx="2455929" cy="3382016"/>
              <a:chOff x="4920065" y="1258862"/>
              <a:chExt cx="3599835" cy="3382016"/>
            </a:xfrm>
          </p:grpSpPr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C1392932-E685-F743-8263-26054A6046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1239" y="1258862"/>
                <a:ext cx="3596278" cy="0"/>
              </a:xfrm>
              <a:prstGeom prst="line">
                <a:avLst/>
              </a:prstGeom>
              <a:ln w="635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FABB0FED-E5B7-F74A-A903-9132F4D66D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0067" y="2232786"/>
                <a:ext cx="3596278" cy="0"/>
              </a:xfrm>
              <a:prstGeom prst="line">
                <a:avLst/>
              </a:prstGeom>
              <a:ln w="635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251AAAAE-93F6-8441-BFAA-A087C1E454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3622" y="3661916"/>
                <a:ext cx="3596278" cy="0"/>
              </a:xfrm>
              <a:prstGeom prst="line">
                <a:avLst/>
              </a:prstGeom>
              <a:ln w="635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0BEA3E79-F122-6543-927B-6830D7AD18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20065" y="4640878"/>
                <a:ext cx="3596279" cy="0"/>
              </a:xfrm>
              <a:prstGeom prst="line">
                <a:avLst/>
              </a:prstGeom>
              <a:ln w="635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2998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>
            <a:extLst>
              <a:ext uri="{FF2B5EF4-FFF2-40B4-BE49-F238E27FC236}">
                <a16:creationId xmlns:a16="http://schemas.microsoft.com/office/drawing/2014/main" id="{13877B84-4941-7643-B90C-A54B64FCAD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97"/>
          <a:stretch/>
        </p:blipFill>
        <p:spPr>
          <a:xfrm>
            <a:off x="2466761" y="67387"/>
            <a:ext cx="6677239" cy="4844307"/>
          </a:xfrm>
          <a:prstGeom prst="rect">
            <a:avLst/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29321919-2E75-8F4F-8669-DFCB754417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Veeam Backup </a:t>
            </a:r>
            <a:b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Azure</a:t>
            </a:r>
          </a:p>
        </p:txBody>
      </p:sp>
    </p:spTree>
    <p:extLst>
      <p:ext uri="{BB962C8B-B14F-4D97-AF65-F5344CB8AC3E}">
        <p14:creationId xmlns:p14="http://schemas.microsoft.com/office/powerpoint/2010/main" val="368028714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09604B-7DEE-4024-8AF7-1187727CA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Veeam Backup for Azure </a:t>
            </a:r>
            <a:r>
              <a:rPr lang="ko-KR" altLang="en-US" dirty="0"/>
              <a:t>요약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57DC79-F8C2-4435-B20B-7A022821A9C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81000" y="1033996"/>
            <a:ext cx="3370160" cy="2154436"/>
          </a:xfrm>
        </p:spPr>
        <p:txBody>
          <a:bodyPr/>
          <a:lstStyle/>
          <a:p>
            <a:pPr marL="360000">
              <a:spcAft>
                <a:spcPts val="1200"/>
              </a:spcAft>
            </a:pPr>
            <a:r>
              <a:rPr lang="ko-KR" altLang="en-US" dirty="0"/>
              <a:t>클라우드 네이티브</a:t>
            </a:r>
            <a:endParaRPr lang="en-US" dirty="0"/>
          </a:p>
          <a:p>
            <a:pPr marL="360000">
              <a:spcAft>
                <a:spcPts val="1200"/>
              </a:spcAft>
            </a:pPr>
            <a:r>
              <a:rPr lang="ko-KR" altLang="en-US" dirty="0" err="1"/>
              <a:t>마켓플레이스를</a:t>
            </a:r>
            <a:r>
              <a:rPr lang="ko-KR" altLang="en-US" dirty="0"/>
              <a:t> 통한 손쉬운 배포</a:t>
            </a:r>
            <a:endParaRPr lang="en-US" altLang="ko-KR" dirty="0"/>
          </a:p>
          <a:p>
            <a:pPr marL="360000">
              <a:spcAft>
                <a:spcPts val="1200"/>
              </a:spcAft>
            </a:pPr>
            <a:r>
              <a:rPr lang="ko-KR" altLang="en-US" dirty="0"/>
              <a:t>독립형 </a:t>
            </a:r>
            <a:r>
              <a:rPr lang="en-US" altLang="ko-KR" dirty="0"/>
              <a:t>(</a:t>
            </a:r>
            <a:r>
              <a:rPr lang="ko-KR" altLang="en-US" dirty="0"/>
              <a:t>그러나 온 </a:t>
            </a:r>
            <a:r>
              <a:rPr lang="ko-KR" altLang="en-US" dirty="0" err="1"/>
              <a:t>프레미스</a:t>
            </a:r>
            <a:r>
              <a:rPr lang="ko-KR" altLang="en-US" dirty="0"/>
              <a:t> 솔루션의 일부일 수 있음</a:t>
            </a:r>
            <a:r>
              <a:rPr lang="en-US" altLang="ko-KR" dirty="0"/>
              <a:t>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6D6C68-2889-445B-B04A-CBDEFB301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629" y="1131888"/>
            <a:ext cx="4338398" cy="1888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13F9B5-1FB0-44C5-BAB6-3D2316842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851" y="2385947"/>
            <a:ext cx="4446373" cy="2280888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36BAECD-6376-FD4C-8FAD-B900CA73BDDA}"/>
              </a:ext>
            </a:extLst>
          </p:cNvPr>
          <p:cNvSpPr/>
          <p:nvPr/>
        </p:nvSpPr>
        <p:spPr bwMode="auto">
          <a:xfrm>
            <a:off x="395288" y="1039010"/>
            <a:ext cx="123410" cy="292620"/>
          </a:xfrm>
          <a:custGeom>
            <a:avLst/>
            <a:gdLst>
              <a:gd name="connsiteX0" fmla="*/ 0 w 80963"/>
              <a:gd name="connsiteY0" fmla="*/ 0 h 152400"/>
              <a:gd name="connsiteX1" fmla="*/ 80963 w 80963"/>
              <a:gd name="connsiteY1" fmla="*/ 80963 h 152400"/>
              <a:gd name="connsiteX2" fmla="*/ 9526 w 80963"/>
              <a:gd name="connsiteY2" fmla="*/ 152400 h 152400"/>
              <a:gd name="connsiteX0" fmla="*/ 2380 w 83343"/>
              <a:gd name="connsiteY0" fmla="*/ 0 h 161925"/>
              <a:gd name="connsiteX1" fmla="*/ 83343 w 83343"/>
              <a:gd name="connsiteY1" fmla="*/ 80963 h 161925"/>
              <a:gd name="connsiteX2" fmla="*/ 0 w 83343"/>
              <a:gd name="connsiteY2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343" h="161925">
                <a:moveTo>
                  <a:pt x="2380" y="0"/>
                </a:moveTo>
                <a:lnTo>
                  <a:pt x="83343" y="80963"/>
                </a:lnTo>
                <a:lnTo>
                  <a:pt x="0" y="161925"/>
                </a:lnTo>
              </a:path>
            </a:pathLst>
          </a:custGeom>
          <a:noFill/>
          <a:ln w="19050">
            <a:gradFill>
              <a:gsLst>
                <a:gs pos="6000">
                  <a:srgbClr val="003738"/>
                </a:gs>
                <a:gs pos="88000">
                  <a:srgbClr val="00E296"/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7">
            <a:extLst>
              <a:ext uri="{FF2B5EF4-FFF2-40B4-BE49-F238E27FC236}">
                <a16:creationId xmlns:a16="http://schemas.microsoft.com/office/drawing/2014/main" id="{41537C12-11E6-1D4F-96EC-77C35C97B04D}"/>
              </a:ext>
            </a:extLst>
          </p:cNvPr>
          <p:cNvSpPr/>
          <p:nvPr/>
        </p:nvSpPr>
        <p:spPr bwMode="auto">
          <a:xfrm>
            <a:off x="395288" y="1493698"/>
            <a:ext cx="123410" cy="292620"/>
          </a:xfrm>
          <a:custGeom>
            <a:avLst/>
            <a:gdLst>
              <a:gd name="connsiteX0" fmla="*/ 0 w 80963"/>
              <a:gd name="connsiteY0" fmla="*/ 0 h 152400"/>
              <a:gd name="connsiteX1" fmla="*/ 80963 w 80963"/>
              <a:gd name="connsiteY1" fmla="*/ 80963 h 152400"/>
              <a:gd name="connsiteX2" fmla="*/ 9526 w 80963"/>
              <a:gd name="connsiteY2" fmla="*/ 152400 h 152400"/>
              <a:gd name="connsiteX0" fmla="*/ 2380 w 83343"/>
              <a:gd name="connsiteY0" fmla="*/ 0 h 161925"/>
              <a:gd name="connsiteX1" fmla="*/ 83343 w 83343"/>
              <a:gd name="connsiteY1" fmla="*/ 80963 h 161925"/>
              <a:gd name="connsiteX2" fmla="*/ 0 w 83343"/>
              <a:gd name="connsiteY2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343" h="161925">
                <a:moveTo>
                  <a:pt x="2380" y="0"/>
                </a:moveTo>
                <a:lnTo>
                  <a:pt x="83343" y="80963"/>
                </a:lnTo>
                <a:lnTo>
                  <a:pt x="0" y="161925"/>
                </a:lnTo>
              </a:path>
            </a:pathLst>
          </a:custGeom>
          <a:noFill/>
          <a:ln w="19050">
            <a:gradFill>
              <a:gsLst>
                <a:gs pos="6000">
                  <a:srgbClr val="003738"/>
                </a:gs>
                <a:gs pos="88000">
                  <a:srgbClr val="00E296"/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7">
            <a:extLst>
              <a:ext uri="{FF2B5EF4-FFF2-40B4-BE49-F238E27FC236}">
                <a16:creationId xmlns:a16="http://schemas.microsoft.com/office/drawing/2014/main" id="{3D1FD1B2-42DE-1E41-AD7E-65099EC90633}"/>
              </a:ext>
            </a:extLst>
          </p:cNvPr>
          <p:cNvSpPr/>
          <p:nvPr/>
        </p:nvSpPr>
        <p:spPr bwMode="auto">
          <a:xfrm>
            <a:off x="395288" y="2276574"/>
            <a:ext cx="123410" cy="292620"/>
          </a:xfrm>
          <a:custGeom>
            <a:avLst/>
            <a:gdLst>
              <a:gd name="connsiteX0" fmla="*/ 0 w 80963"/>
              <a:gd name="connsiteY0" fmla="*/ 0 h 152400"/>
              <a:gd name="connsiteX1" fmla="*/ 80963 w 80963"/>
              <a:gd name="connsiteY1" fmla="*/ 80963 h 152400"/>
              <a:gd name="connsiteX2" fmla="*/ 9526 w 80963"/>
              <a:gd name="connsiteY2" fmla="*/ 152400 h 152400"/>
              <a:gd name="connsiteX0" fmla="*/ 2380 w 83343"/>
              <a:gd name="connsiteY0" fmla="*/ 0 h 161925"/>
              <a:gd name="connsiteX1" fmla="*/ 83343 w 83343"/>
              <a:gd name="connsiteY1" fmla="*/ 80963 h 161925"/>
              <a:gd name="connsiteX2" fmla="*/ 0 w 83343"/>
              <a:gd name="connsiteY2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343" h="161925">
                <a:moveTo>
                  <a:pt x="2380" y="0"/>
                </a:moveTo>
                <a:lnTo>
                  <a:pt x="83343" y="80963"/>
                </a:lnTo>
                <a:lnTo>
                  <a:pt x="0" y="161925"/>
                </a:lnTo>
              </a:path>
            </a:pathLst>
          </a:custGeom>
          <a:noFill/>
          <a:ln w="19050">
            <a:gradFill>
              <a:gsLst>
                <a:gs pos="6000">
                  <a:srgbClr val="003738"/>
                </a:gs>
                <a:gs pos="88000">
                  <a:srgbClr val="00E296"/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7269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E52EE6-482B-6843-A6E0-F1BBD8C7E6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아키텍처</a:t>
            </a:r>
            <a:endParaRPr lang="en-US" altLang="ko-KR" dirty="0"/>
          </a:p>
          <a:p>
            <a:r>
              <a:rPr lang="en-US" dirty="0"/>
              <a:t>&amp; </a:t>
            </a:r>
            <a:r>
              <a:rPr lang="ko-KR" altLang="en-US" dirty="0"/>
              <a:t>배포</a:t>
            </a:r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AE78A30-B184-7741-B21B-3A2D82682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937" y="558112"/>
            <a:ext cx="2737392" cy="376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6741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EEF7B-27FA-984F-93BE-86DF210BF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아키텍처 </a:t>
            </a:r>
            <a:r>
              <a:rPr lang="en-US" altLang="ko-KR" dirty="0"/>
              <a:t>&amp; </a:t>
            </a:r>
            <a:r>
              <a:rPr lang="ko-KR" altLang="en-US" dirty="0"/>
              <a:t>배포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4CA5D-D5EF-D240-A5FF-9E9619C7FF11}"/>
              </a:ext>
            </a:extLst>
          </p:cNvPr>
          <p:cNvSpPr txBox="1">
            <a:spLocks/>
          </p:cNvSpPr>
          <p:nvPr/>
        </p:nvSpPr>
        <p:spPr>
          <a:xfrm>
            <a:off x="381000" y="1025387"/>
            <a:ext cx="3919152" cy="334250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000" kern="1200" spc="0" baseline="0">
                <a:solidFill>
                  <a:schemeClr val="bg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>
              <a:spcAft>
                <a:spcPts val="1200"/>
              </a:spcAft>
            </a:pPr>
            <a:r>
              <a:rPr lang="ko-KR" altLang="en-US" dirty="0" err="1">
                <a:latin typeface="+mj-lt"/>
              </a:rPr>
              <a:t>마켓플레이스</a:t>
            </a:r>
            <a:endParaRPr lang="en-US" dirty="0">
              <a:latin typeface="+mj-lt"/>
            </a:endParaRPr>
          </a:p>
          <a:p>
            <a:pPr marL="360000">
              <a:spcAft>
                <a:spcPts val="1200"/>
              </a:spcAft>
            </a:pPr>
            <a:r>
              <a:rPr lang="en-US" dirty="0">
                <a:latin typeface="+mj-lt"/>
              </a:rPr>
              <a:t>Proxy(Worker) + </a:t>
            </a:r>
            <a:r>
              <a:rPr lang="ko-KR" altLang="en-US" dirty="0">
                <a:latin typeface="+mj-lt"/>
              </a:rPr>
              <a:t>저장소</a:t>
            </a:r>
            <a:endParaRPr lang="en-US" dirty="0">
              <a:latin typeface="+mj-lt"/>
            </a:endParaRPr>
          </a:p>
          <a:p>
            <a:pPr marL="360000">
              <a:spcAft>
                <a:spcPts val="1200"/>
              </a:spcAft>
            </a:pPr>
            <a:r>
              <a:rPr lang="en-US" altLang="ko-KR" dirty="0">
                <a:latin typeface="+mj-lt"/>
              </a:rPr>
              <a:t>Azure </a:t>
            </a:r>
            <a:r>
              <a:rPr lang="ko-KR" altLang="en-US" dirty="0">
                <a:latin typeface="+mj-lt"/>
              </a:rPr>
              <a:t>계정으로 설정</a:t>
            </a:r>
            <a:endParaRPr lang="en-US" dirty="0">
              <a:latin typeface="+mj-lt"/>
            </a:endParaRPr>
          </a:p>
          <a:p>
            <a:pPr marL="360000">
              <a:spcAft>
                <a:spcPts val="1200"/>
              </a:spcAft>
            </a:pPr>
            <a:r>
              <a:rPr lang="en-US" dirty="0">
                <a:latin typeface="+mj-lt"/>
              </a:rPr>
              <a:t>RPO + RTO </a:t>
            </a:r>
            <a:r>
              <a:rPr lang="ko-KR" altLang="en-US" dirty="0">
                <a:latin typeface="+mj-lt"/>
              </a:rPr>
              <a:t>정의</a:t>
            </a:r>
            <a:endParaRPr lang="en-US" dirty="0">
              <a:latin typeface="+mj-lt"/>
            </a:endParaRPr>
          </a:p>
          <a:p>
            <a:pPr marL="360000">
              <a:spcAft>
                <a:spcPts val="1200"/>
              </a:spcAft>
            </a:pPr>
            <a:r>
              <a:rPr lang="ko-KR" altLang="en-US" dirty="0">
                <a:latin typeface="+mj-lt"/>
              </a:rPr>
              <a:t>태그 및 </a:t>
            </a:r>
            <a:r>
              <a:rPr lang="en-US" altLang="ko-KR" dirty="0">
                <a:latin typeface="+mj-lt"/>
              </a:rPr>
              <a:t>RESTful API</a:t>
            </a:r>
            <a:endParaRPr lang="en-US" dirty="0">
              <a:latin typeface="+mj-lt"/>
            </a:endParaRPr>
          </a:p>
          <a:p>
            <a:pPr marL="360000"/>
            <a:endParaRPr lang="en-US" dirty="0">
              <a:latin typeface="+mj-lt"/>
            </a:endParaRPr>
          </a:p>
          <a:p>
            <a:r>
              <a:rPr lang="en-US" sz="1400" dirty="0">
                <a:latin typeface="+mj-lt"/>
              </a:rPr>
              <a:t>General Architecture Reference:</a:t>
            </a:r>
          </a:p>
          <a:p>
            <a:r>
              <a:rPr lang="en-US" sz="1400" dirty="0">
                <a:solidFill>
                  <a:srgbClr val="93EB20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Azure Well-Architected Framework</a:t>
            </a:r>
            <a:endParaRPr lang="en-US" sz="1400" dirty="0">
              <a:solidFill>
                <a:srgbClr val="93EB20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3CFDB-AEDB-4312-BE89-CEF18BF43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31888"/>
            <a:ext cx="4212000" cy="2672929"/>
          </a:xfrm>
          <a:prstGeom prst="rect">
            <a:avLst/>
          </a:prstGeom>
        </p:spPr>
      </p:pic>
      <p:sp>
        <p:nvSpPr>
          <p:cNvPr id="6" name="Freeform: Shape 7">
            <a:extLst>
              <a:ext uri="{FF2B5EF4-FFF2-40B4-BE49-F238E27FC236}">
                <a16:creationId xmlns:a16="http://schemas.microsoft.com/office/drawing/2014/main" id="{798E4BA2-3DB0-1745-89D8-7AF3DCF01181}"/>
              </a:ext>
            </a:extLst>
          </p:cNvPr>
          <p:cNvSpPr/>
          <p:nvPr/>
        </p:nvSpPr>
        <p:spPr bwMode="auto">
          <a:xfrm>
            <a:off x="395288" y="1039010"/>
            <a:ext cx="123410" cy="292620"/>
          </a:xfrm>
          <a:custGeom>
            <a:avLst/>
            <a:gdLst>
              <a:gd name="connsiteX0" fmla="*/ 0 w 80963"/>
              <a:gd name="connsiteY0" fmla="*/ 0 h 152400"/>
              <a:gd name="connsiteX1" fmla="*/ 80963 w 80963"/>
              <a:gd name="connsiteY1" fmla="*/ 80963 h 152400"/>
              <a:gd name="connsiteX2" fmla="*/ 9526 w 80963"/>
              <a:gd name="connsiteY2" fmla="*/ 152400 h 152400"/>
              <a:gd name="connsiteX0" fmla="*/ 2380 w 83343"/>
              <a:gd name="connsiteY0" fmla="*/ 0 h 161925"/>
              <a:gd name="connsiteX1" fmla="*/ 83343 w 83343"/>
              <a:gd name="connsiteY1" fmla="*/ 80963 h 161925"/>
              <a:gd name="connsiteX2" fmla="*/ 0 w 83343"/>
              <a:gd name="connsiteY2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343" h="161925">
                <a:moveTo>
                  <a:pt x="2380" y="0"/>
                </a:moveTo>
                <a:lnTo>
                  <a:pt x="83343" y="80963"/>
                </a:lnTo>
                <a:lnTo>
                  <a:pt x="0" y="161925"/>
                </a:lnTo>
              </a:path>
            </a:pathLst>
          </a:custGeom>
          <a:noFill/>
          <a:ln w="19050">
            <a:gradFill>
              <a:gsLst>
                <a:gs pos="6000">
                  <a:srgbClr val="003738"/>
                </a:gs>
                <a:gs pos="88000">
                  <a:srgbClr val="00E296"/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8CBA7E45-D341-C64C-87E0-7EBD9FF33EB3}"/>
              </a:ext>
            </a:extLst>
          </p:cNvPr>
          <p:cNvSpPr/>
          <p:nvPr/>
        </p:nvSpPr>
        <p:spPr bwMode="auto">
          <a:xfrm>
            <a:off x="395288" y="1493698"/>
            <a:ext cx="123410" cy="292620"/>
          </a:xfrm>
          <a:custGeom>
            <a:avLst/>
            <a:gdLst>
              <a:gd name="connsiteX0" fmla="*/ 0 w 80963"/>
              <a:gd name="connsiteY0" fmla="*/ 0 h 152400"/>
              <a:gd name="connsiteX1" fmla="*/ 80963 w 80963"/>
              <a:gd name="connsiteY1" fmla="*/ 80963 h 152400"/>
              <a:gd name="connsiteX2" fmla="*/ 9526 w 80963"/>
              <a:gd name="connsiteY2" fmla="*/ 152400 h 152400"/>
              <a:gd name="connsiteX0" fmla="*/ 2380 w 83343"/>
              <a:gd name="connsiteY0" fmla="*/ 0 h 161925"/>
              <a:gd name="connsiteX1" fmla="*/ 83343 w 83343"/>
              <a:gd name="connsiteY1" fmla="*/ 80963 h 161925"/>
              <a:gd name="connsiteX2" fmla="*/ 0 w 83343"/>
              <a:gd name="connsiteY2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343" h="161925">
                <a:moveTo>
                  <a:pt x="2380" y="0"/>
                </a:moveTo>
                <a:lnTo>
                  <a:pt x="83343" y="80963"/>
                </a:lnTo>
                <a:lnTo>
                  <a:pt x="0" y="161925"/>
                </a:lnTo>
              </a:path>
            </a:pathLst>
          </a:custGeom>
          <a:noFill/>
          <a:ln w="19050">
            <a:gradFill>
              <a:gsLst>
                <a:gs pos="6000">
                  <a:srgbClr val="003738"/>
                </a:gs>
                <a:gs pos="88000">
                  <a:srgbClr val="00E296"/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CB4BF4E-BA1D-E94E-A3E1-CFD91AA1829A}"/>
              </a:ext>
            </a:extLst>
          </p:cNvPr>
          <p:cNvSpPr/>
          <p:nvPr/>
        </p:nvSpPr>
        <p:spPr bwMode="auto">
          <a:xfrm>
            <a:off x="395288" y="1948386"/>
            <a:ext cx="123410" cy="292620"/>
          </a:xfrm>
          <a:custGeom>
            <a:avLst/>
            <a:gdLst>
              <a:gd name="connsiteX0" fmla="*/ 0 w 80963"/>
              <a:gd name="connsiteY0" fmla="*/ 0 h 152400"/>
              <a:gd name="connsiteX1" fmla="*/ 80963 w 80963"/>
              <a:gd name="connsiteY1" fmla="*/ 80963 h 152400"/>
              <a:gd name="connsiteX2" fmla="*/ 9526 w 80963"/>
              <a:gd name="connsiteY2" fmla="*/ 152400 h 152400"/>
              <a:gd name="connsiteX0" fmla="*/ 2380 w 83343"/>
              <a:gd name="connsiteY0" fmla="*/ 0 h 161925"/>
              <a:gd name="connsiteX1" fmla="*/ 83343 w 83343"/>
              <a:gd name="connsiteY1" fmla="*/ 80963 h 161925"/>
              <a:gd name="connsiteX2" fmla="*/ 0 w 83343"/>
              <a:gd name="connsiteY2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343" h="161925">
                <a:moveTo>
                  <a:pt x="2380" y="0"/>
                </a:moveTo>
                <a:lnTo>
                  <a:pt x="83343" y="80963"/>
                </a:lnTo>
                <a:lnTo>
                  <a:pt x="0" y="161925"/>
                </a:lnTo>
              </a:path>
            </a:pathLst>
          </a:custGeom>
          <a:noFill/>
          <a:ln w="19050">
            <a:gradFill>
              <a:gsLst>
                <a:gs pos="6000">
                  <a:srgbClr val="003738"/>
                </a:gs>
                <a:gs pos="88000">
                  <a:srgbClr val="00E296"/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7">
            <a:extLst>
              <a:ext uri="{FF2B5EF4-FFF2-40B4-BE49-F238E27FC236}">
                <a16:creationId xmlns:a16="http://schemas.microsoft.com/office/drawing/2014/main" id="{5F7974D7-71FD-534D-955E-E6F80B08BFF8}"/>
              </a:ext>
            </a:extLst>
          </p:cNvPr>
          <p:cNvSpPr/>
          <p:nvPr/>
        </p:nvSpPr>
        <p:spPr bwMode="auto">
          <a:xfrm>
            <a:off x="395288" y="2403074"/>
            <a:ext cx="123410" cy="292620"/>
          </a:xfrm>
          <a:custGeom>
            <a:avLst/>
            <a:gdLst>
              <a:gd name="connsiteX0" fmla="*/ 0 w 80963"/>
              <a:gd name="connsiteY0" fmla="*/ 0 h 152400"/>
              <a:gd name="connsiteX1" fmla="*/ 80963 w 80963"/>
              <a:gd name="connsiteY1" fmla="*/ 80963 h 152400"/>
              <a:gd name="connsiteX2" fmla="*/ 9526 w 80963"/>
              <a:gd name="connsiteY2" fmla="*/ 152400 h 152400"/>
              <a:gd name="connsiteX0" fmla="*/ 2380 w 83343"/>
              <a:gd name="connsiteY0" fmla="*/ 0 h 161925"/>
              <a:gd name="connsiteX1" fmla="*/ 83343 w 83343"/>
              <a:gd name="connsiteY1" fmla="*/ 80963 h 161925"/>
              <a:gd name="connsiteX2" fmla="*/ 0 w 83343"/>
              <a:gd name="connsiteY2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343" h="161925">
                <a:moveTo>
                  <a:pt x="2380" y="0"/>
                </a:moveTo>
                <a:lnTo>
                  <a:pt x="83343" y="80963"/>
                </a:lnTo>
                <a:lnTo>
                  <a:pt x="0" y="161925"/>
                </a:lnTo>
              </a:path>
            </a:pathLst>
          </a:custGeom>
          <a:noFill/>
          <a:ln w="19050">
            <a:gradFill>
              <a:gsLst>
                <a:gs pos="6000">
                  <a:srgbClr val="003738"/>
                </a:gs>
                <a:gs pos="88000">
                  <a:srgbClr val="00E296"/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72BCE0FC-E4AF-0943-A8B2-2F54F6D52933}"/>
              </a:ext>
            </a:extLst>
          </p:cNvPr>
          <p:cNvSpPr/>
          <p:nvPr/>
        </p:nvSpPr>
        <p:spPr bwMode="auto">
          <a:xfrm>
            <a:off x="395288" y="2857762"/>
            <a:ext cx="123410" cy="292620"/>
          </a:xfrm>
          <a:custGeom>
            <a:avLst/>
            <a:gdLst>
              <a:gd name="connsiteX0" fmla="*/ 0 w 80963"/>
              <a:gd name="connsiteY0" fmla="*/ 0 h 152400"/>
              <a:gd name="connsiteX1" fmla="*/ 80963 w 80963"/>
              <a:gd name="connsiteY1" fmla="*/ 80963 h 152400"/>
              <a:gd name="connsiteX2" fmla="*/ 9526 w 80963"/>
              <a:gd name="connsiteY2" fmla="*/ 152400 h 152400"/>
              <a:gd name="connsiteX0" fmla="*/ 2380 w 83343"/>
              <a:gd name="connsiteY0" fmla="*/ 0 h 161925"/>
              <a:gd name="connsiteX1" fmla="*/ 83343 w 83343"/>
              <a:gd name="connsiteY1" fmla="*/ 80963 h 161925"/>
              <a:gd name="connsiteX2" fmla="*/ 0 w 83343"/>
              <a:gd name="connsiteY2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343" h="161925">
                <a:moveTo>
                  <a:pt x="2380" y="0"/>
                </a:moveTo>
                <a:lnTo>
                  <a:pt x="83343" y="80963"/>
                </a:lnTo>
                <a:lnTo>
                  <a:pt x="0" y="161925"/>
                </a:lnTo>
              </a:path>
            </a:pathLst>
          </a:custGeom>
          <a:noFill/>
          <a:ln w="19050">
            <a:gradFill>
              <a:gsLst>
                <a:gs pos="6000">
                  <a:srgbClr val="003738"/>
                </a:gs>
                <a:gs pos="88000">
                  <a:srgbClr val="00E296"/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291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FFCABA-9165-D74C-BB75-E6D792BD04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+mj-lt"/>
              </a:rPr>
              <a:t>보안</a:t>
            </a:r>
            <a:endParaRPr lang="en-US" dirty="0">
              <a:latin typeface="+mj-lt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427CF7E-44F2-A74E-854A-8987E1B149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63007" y="466636"/>
            <a:ext cx="2714122" cy="374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24978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736C5-796C-694F-9E04-2C34AE9FC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lt"/>
              </a:rPr>
              <a:t>보안</a:t>
            </a:r>
            <a:endParaRPr lang="en-US" dirty="0"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D99AB3-7AC4-EE42-AFDA-7284045BA509}"/>
              </a:ext>
            </a:extLst>
          </p:cNvPr>
          <p:cNvSpPr txBox="1">
            <a:spLocks/>
          </p:cNvSpPr>
          <p:nvPr/>
        </p:nvSpPr>
        <p:spPr>
          <a:xfrm>
            <a:off x="395288" y="1023938"/>
            <a:ext cx="5906657" cy="153888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000" kern="1200" spc="0" baseline="0">
                <a:solidFill>
                  <a:schemeClr val="bg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>
              <a:spcAft>
                <a:spcPts val="1200"/>
              </a:spcAft>
            </a:pPr>
            <a:r>
              <a:rPr lang="ko-KR" altLang="en-US" dirty="0">
                <a:latin typeface="+mj-lt"/>
              </a:rPr>
              <a:t>다중 구독</a:t>
            </a:r>
            <a:r>
              <a:rPr lang="en-US" altLang="ko-KR" dirty="0">
                <a:latin typeface="+mj-lt"/>
              </a:rPr>
              <a:t>(Subscription)</a:t>
            </a:r>
            <a:endParaRPr lang="ko-KR" altLang="en-US" dirty="0">
              <a:latin typeface="+mj-lt"/>
            </a:endParaRPr>
          </a:p>
          <a:p>
            <a:pPr marL="360000">
              <a:spcAft>
                <a:spcPts val="1200"/>
              </a:spcAft>
            </a:pPr>
            <a:r>
              <a:rPr lang="ko-KR" altLang="en-US" dirty="0">
                <a:latin typeface="+mj-lt"/>
              </a:rPr>
              <a:t>역할 기반 액세스 제어 </a:t>
            </a:r>
            <a:r>
              <a:rPr lang="en-US" altLang="ko-KR" dirty="0">
                <a:latin typeface="+mj-lt"/>
              </a:rPr>
              <a:t>(RBAC)</a:t>
            </a:r>
          </a:p>
          <a:p>
            <a:pPr marL="360000">
              <a:spcAft>
                <a:spcPts val="1200"/>
              </a:spcAft>
            </a:pPr>
            <a:r>
              <a:rPr lang="ko-KR" altLang="en-US" dirty="0">
                <a:latin typeface="+mj-lt"/>
              </a:rPr>
              <a:t>포트 </a:t>
            </a:r>
            <a:r>
              <a:rPr lang="en-US" altLang="ko-KR" dirty="0">
                <a:latin typeface="+mj-lt"/>
              </a:rPr>
              <a:t>/ </a:t>
            </a:r>
            <a:r>
              <a:rPr lang="ko-KR" altLang="en-US" dirty="0">
                <a:latin typeface="+mj-lt"/>
              </a:rPr>
              <a:t>네트워킹</a:t>
            </a:r>
          </a:p>
          <a:p>
            <a:pPr marL="360000">
              <a:spcAft>
                <a:spcPts val="1200"/>
              </a:spcAft>
            </a:pPr>
            <a:r>
              <a:rPr lang="ko-KR" altLang="en-US" dirty="0">
                <a:latin typeface="+mj-lt"/>
              </a:rPr>
              <a:t>다중 인증</a:t>
            </a:r>
            <a:endParaRPr lang="en-US" altLang="ko-KR" dirty="0">
              <a:latin typeface="+mj-lt"/>
            </a:endParaRPr>
          </a:p>
          <a:p>
            <a:pPr marL="360000">
              <a:spcAft>
                <a:spcPts val="1200"/>
              </a:spcAft>
            </a:pPr>
            <a:r>
              <a:rPr lang="ko-KR" altLang="en-US" dirty="0">
                <a:latin typeface="+mj-lt"/>
              </a:rPr>
              <a:t>데이터 암호화</a:t>
            </a:r>
            <a:endParaRPr lang="en-US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79E78-D1BE-4DC0-BBF7-9346394FC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567" y="2255758"/>
            <a:ext cx="3782498" cy="2171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B3BB17-9560-405C-80C7-E0C1AB025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809" y="1946366"/>
            <a:ext cx="2437192" cy="2712947"/>
          </a:xfrm>
          <a:prstGeom prst="rect">
            <a:avLst/>
          </a:prstGeom>
        </p:spPr>
      </p:pic>
      <p:sp>
        <p:nvSpPr>
          <p:cNvPr id="7" name="Freeform: Shape 7">
            <a:extLst>
              <a:ext uri="{FF2B5EF4-FFF2-40B4-BE49-F238E27FC236}">
                <a16:creationId xmlns:a16="http://schemas.microsoft.com/office/drawing/2014/main" id="{FE4454FD-25F9-BB47-AE0C-2529523A9FB7}"/>
              </a:ext>
            </a:extLst>
          </p:cNvPr>
          <p:cNvSpPr/>
          <p:nvPr/>
        </p:nvSpPr>
        <p:spPr bwMode="auto">
          <a:xfrm>
            <a:off x="395288" y="1039010"/>
            <a:ext cx="123410" cy="292620"/>
          </a:xfrm>
          <a:custGeom>
            <a:avLst/>
            <a:gdLst>
              <a:gd name="connsiteX0" fmla="*/ 0 w 80963"/>
              <a:gd name="connsiteY0" fmla="*/ 0 h 152400"/>
              <a:gd name="connsiteX1" fmla="*/ 80963 w 80963"/>
              <a:gd name="connsiteY1" fmla="*/ 80963 h 152400"/>
              <a:gd name="connsiteX2" fmla="*/ 9526 w 80963"/>
              <a:gd name="connsiteY2" fmla="*/ 152400 h 152400"/>
              <a:gd name="connsiteX0" fmla="*/ 2380 w 83343"/>
              <a:gd name="connsiteY0" fmla="*/ 0 h 161925"/>
              <a:gd name="connsiteX1" fmla="*/ 83343 w 83343"/>
              <a:gd name="connsiteY1" fmla="*/ 80963 h 161925"/>
              <a:gd name="connsiteX2" fmla="*/ 0 w 83343"/>
              <a:gd name="connsiteY2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343" h="161925">
                <a:moveTo>
                  <a:pt x="2380" y="0"/>
                </a:moveTo>
                <a:lnTo>
                  <a:pt x="83343" y="80963"/>
                </a:lnTo>
                <a:lnTo>
                  <a:pt x="0" y="161925"/>
                </a:lnTo>
              </a:path>
            </a:pathLst>
          </a:custGeom>
          <a:noFill/>
          <a:ln w="19050">
            <a:gradFill>
              <a:gsLst>
                <a:gs pos="6000">
                  <a:srgbClr val="003738"/>
                </a:gs>
                <a:gs pos="88000">
                  <a:srgbClr val="00E296"/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FF0E6B2-CE8F-C343-85C8-A2E75A5C6670}"/>
              </a:ext>
            </a:extLst>
          </p:cNvPr>
          <p:cNvSpPr/>
          <p:nvPr/>
        </p:nvSpPr>
        <p:spPr bwMode="auto">
          <a:xfrm>
            <a:off x="395288" y="1493698"/>
            <a:ext cx="123410" cy="292620"/>
          </a:xfrm>
          <a:custGeom>
            <a:avLst/>
            <a:gdLst>
              <a:gd name="connsiteX0" fmla="*/ 0 w 80963"/>
              <a:gd name="connsiteY0" fmla="*/ 0 h 152400"/>
              <a:gd name="connsiteX1" fmla="*/ 80963 w 80963"/>
              <a:gd name="connsiteY1" fmla="*/ 80963 h 152400"/>
              <a:gd name="connsiteX2" fmla="*/ 9526 w 80963"/>
              <a:gd name="connsiteY2" fmla="*/ 152400 h 152400"/>
              <a:gd name="connsiteX0" fmla="*/ 2380 w 83343"/>
              <a:gd name="connsiteY0" fmla="*/ 0 h 161925"/>
              <a:gd name="connsiteX1" fmla="*/ 83343 w 83343"/>
              <a:gd name="connsiteY1" fmla="*/ 80963 h 161925"/>
              <a:gd name="connsiteX2" fmla="*/ 0 w 83343"/>
              <a:gd name="connsiteY2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343" h="161925">
                <a:moveTo>
                  <a:pt x="2380" y="0"/>
                </a:moveTo>
                <a:lnTo>
                  <a:pt x="83343" y="80963"/>
                </a:lnTo>
                <a:lnTo>
                  <a:pt x="0" y="161925"/>
                </a:lnTo>
              </a:path>
            </a:pathLst>
          </a:custGeom>
          <a:noFill/>
          <a:ln w="19050">
            <a:gradFill>
              <a:gsLst>
                <a:gs pos="6000">
                  <a:srgbClr val="003738"/>
                </a:gs>
                <a:gs pos="88000">
                  <a:srgbClr val="00E296"/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7">
            <a:extLst>
              <a:ext uri="{FF2B5EF4-FFF2-40B4-BE49-F238E27FC236}">
                <a16:creationId xmlns:a16="http://schemas.microsoft.com/office/drawing/2014/main" id="{239D66A8-7D7C-AA43-A01D-062DC2DC7594}"/>
              </a:ext>
            </a:extLst>
          </p:cNvPr>
          <p:cNvSpPr/>
          <p:nvPr/>
        </p:nvSpPr>
        <p:spPr bwMode="auto">
          <a:xfrm>
            <a:off x="395288" y="1948386"/>
            <a:ext cx="123410" cy="292620"/>
          </a:xfrm>
          <a:custGeom>
            <a:avLst/>
            <a:gdLst>
              <a:gd name="connsiteX0" fmla="*/ 0 w 80963"/>
              <a:gd name="connsiteY0" fmla="*/ 0 h 152400"/>
              <a:gd name="connsiteX1" fmla="*/ 80963 w 80963"/>
              <a:gd name="connsiteY1" fmla="*/ 80963 h 152400"/>
              <a:gd name="connsiteX2" fmla="*/ 9526 w 80963"/>
              <a:gd name="connsiteY2" fmla="*/ 152400 h 152400"/>
              <a:gd name="connsiteX0" fmla="*/ 2380 w 83343"/>
              <a:gd name="connsiteY0" fmla="*/ 0 h 161925"/>
              <a:gd name="connsiteX1" fmla="*/ 83343 w 83343"/>
              <a:gd name="connsiteY1" fmla="*/ 80963 h 161925"/>
              <a:gd name="connsiteX2" fmla="*/ 0 w 83343"/>
              <a:gd name="connsiteY2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343" h="161925">
                <a:moveTo>
                  <a:pt x="2380" y="0"/>
                </a:moveTo>
                <a:lnTo>
                  <a:pt x="83343" y="80963"/>
                </a:lnTo>
                <a:lnTo>
                  <a:pt x="0" y="161925"/>
                </a:lnTo>
              </a:path>
            </a:pathLst>
          </a:custGeom>
          <a:noFill/>
          <a:ln w="19050">
            <a:gradFill>
              <a:gsLst>
                <a:gs pos="6000">
                  <a:srgbClr val="003738"/>
                </a:gs>
                <a:gs pos="88000">
                  <a:srgbClr val="00E296"/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FE832A65-F31A-0646-85BB-AA61D8884698}"/>
              </a:ext>
            </a:extLst>
          </p:cNvPr>
          <p:cNvSpPr/>
          <p:nvPr/>
        </p:nvSpPr>
        <p:spPr bwMode="auto">
          <a:xfrm>
            <a:off x="395288" y="2403074"/>
            <a:ext cx="123410" cy="292620"/>
          </a:xfrm>
          <a:custGeom>
            <a:avLst/>
            <a:gdLst>
              <a:gd name="connsiteX0" fmla="*/ 0 w 80963"/>
              <a:gd name="connsiteY0" fmla="*/ 0 h 152400"/>
              <a:gd name="connsiteX1" fmla="*/ 80963 w 80963"/>
              <a:gd name="connsiteY1" fmla="*/ 80963 h 152400"/>
              <a:gd name="connsiteX2" fmla="*/ 9526 w 80963"/>
              <a:gd name="connsiteY2" fmla="*/ 152400 h 152400"/>
              <a:gd name="connsiteX0" fmla="*/ 2380 w 83343"/>
              <a:gd name="connsiteY0" fmla="*/ 0 h 161925"/>
              <a:gd name="connsiteX1" fmla="*/ 83343 w 83343"/>
              <a:gd name="connsiteY1" fmla="*/ 80963 h 161925"/>
              <a:gd name="connsiteX2" fmla="*/ 0 w 83343"/>
              <a:gd name="connsiteY2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343" h="161925">
                <a:moveTo>
                  <a:pt x="2380" y="0"/>
                </a:moveTo>
                <a:lnTo>
                  <a:pt x="83343" y="80963"/>
                </a:lnTo>
                <a:lnTo>
                  <a:pt x="0" y="161925"/>
                </a:lnTo>
              </a:path>
            </a:pathLst>
          </a:custGeom>
          <a:noFill/>
          <a:ln w="19050">
            <a:gradFill>
              <a:gsLst>
                <a:gs pos="6000">
                  <a:srgbClr val="003738"/>
                </a:gs>
                <a:gs pos="88000">
                  <a:srgbClr val="00E296"/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7">
            <a:extLst>
              <a:ext uri="{FF2B5EF4-FFF2-40B4-BE49-F238E27FC236}">
                <a16:creationId xmlns:a16="http://schemas.microsoft.com/office/drawing/2014/main" id="{B0C9D5E5-9AD2-3E48-8804-1197E9C372D0}"/>
              </a:ext>
            </a:extLst>
          </p:cNvPr>
          <p:cNvSpPr/>
          <p:nvPr/>
        </p:nvSpPr>
        <p:spPr bwMode="auto">
          <a:xfrm>
            <a:off x="395288" y="2857762"/>
            <a:ext cx="123410" cy="292620"/>
          </a:xfrm>
          <a:custGeom>
            <a:avLst/>
            <a:gdLst>
              <a:gd name="connsiteX0" fmla="*/ 0 w 80963"/>
              <a:gd name="connsiteY0" fmla="*/ 0 h 152400"/>
              <a:gd name="connsiteX1" fmla="*/ 80963 w 80963"/>
              <a:gd name="connsiteY1" fmla="*/ 80963 h 152400"/>
              <a:gd name="connsiteX2" fmla="*/ 9526 w 80963"/>
              <a:gd name="connsiteY2" fmla="*/ 152400 h 152400"/>
              <a:gd name="connsiteX0" fmla="*/ 2380 w 83343"/>
              <a:gd name="connsiteY0" fmla="*/ 0 h 161925"/>
              <a:gd name="connsiteX1" fmla="*/ 83343 w 83343"/>
              <a:gd name="connsiteY1" fmla="*/ 80963 h 161925"/>
              <a:gd name="connsiteX2" fmla="*/ 0 w 83343"/>
              <a:gd name="connsiteY2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343" h="161925">
                <a:moveTo>
                  <a:pt x="2380" y="0"/>
                </a:moveTo>
                <a:lnTo>
                  <a:pt x="83343" y="80963"/>
                </a:lnTo>
                <a:lnTo>
                  <a:pt x="0" y="161925"/>
                </a:lnTo>
              </a:path>
            </a:pathLst>
          </a:custGeom>
          <a:noFill/>
          <a:ln w="19050">
            <a:gradFill>
              <a:gsLst>
                <a:gs pos="6000">
                  <a:srgbClr val="003738"/>
                </a:gs>
                <a:gs pos="88000">
                  <a:srgbClr val="00E296"/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584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Key slides">
  <a:themeElements>
    <a:clrScheme name="Default color palette">
      <a:dk1>
        <a:srgbClr val="000000"/>
      </a:dk1>
      <a:lt1>
        <a:srgbClr val="FFFFFF"/>
      </a:lt1>
      <a:dk2>
        <a:srgbClr val="003738"/>
      </a:dk2>
      <a:lt2>
        <a:srgbClr val="FFFFFF"/>
      </a:lt2>
      <a:accent1>
        <a:srgbClr val="93EB20"/>
      </a:accent1>
      <a:accent2>
        <a:srgbClr val="00E296"/>
      </a:accent2>
      <a:accent3>
        <a:srgbClr val="FFC000"/>
      </a:accent3>
      <a:accent4>
        <a:srgbClr val="288782"/>
      </a:accent4>
      <a:accent5>
        <a:srgbClr val="159F98"/>
      </a:accent5>
      <a:accent6>
        <a:srgbClr val="00B492"/>
      </a:accent6>
      <a:hlink>
        <a:srgbClr val="93EB20"/>
      </a:hlink>
      <a:folHlink>
        <a:srgbClr val="288782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>
          <a:solidFill>
            <a:srgbClr val="00E296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2700">
          <a:solidFill>
            <a:srgbClr val="00E296"/>
          </a:solidFill>
          <a:tailEnd type="none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spAutoFit/>
      </a:bodyPr>
      <a:lstStyle>
        <a:defPPr algn="ctr">
          <a:defRPr sz="2000" dirty="0" err="1" smtClean="0">
            <a:solidFill>
              <a:schemeClr val="bg1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9C3FAA57-619B-429C-93BE-F76CBA5F5F1C}"/>
    </a:ext>
  </a:extLst>
</a:theme>
</file>

<file path=ppt/theme/theme2.xml><?xml version="1.0" encoding="utf-8"?>
<a:theme xmlns:a="http://schemas.openxmlformats.org/drawingml/2006/main" name="1_General slides">
  <a:themeElements>
    <a:clrScheme name="Default color palette">
      <a:dk1>
        <a:srgbClr val="000000"/>
      </a:dk1>
      <a:lt1>
        <a:srgbClr val="FFFFFF"/>
      </a:lt1>
      <a:dk2>
        <a:srgbClr val="003738"/>
      </a:dk2>
      <a:lt2>
        <a:srgbClr val="FFFFFF"/>
      </a:lt2>
      <a:accent1>
        <a:srgbClr val="93EB20"/>
      </a:accent1>
      <a:accent2>
        <a:srgbClr val="00E296"/>
      </a:accent2>
      <a:accent3>
        <a:srgbClr val="FFC000"/>
      </a:accent3>
      <a:accent4>
        <a:srgbClr val="288782"/>
      </a:accent4>
      <a:accent5>
        <a:srgbClr val="159F98"/>
      </a:accent5>
      <a:accent6>
        <a:srgbClr val="00B492"/>
      </a:accent6>
      <a:hlink>
        <a:srgbClr val="93EB20"/>
      </a:hlink>
      <a:folHlink>
        <a:srgbClr val="288782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>
          <a:solidFill>
            <a:srgbClr val="00E296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2700">
          <a:solidFill>
            <a:srgbClr val="00E296"/>
          </a:solidFill>
          <a:tailEnd type="none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spAutoFit/>
      </a:bodyPr>
      <a:lstStyle>
        <a:defPPr algn="ctr">
          <a:defRPr sz="2000" dirty="0" err="1" smtClean="0">
            <a:solidFill>
              <a:schemeClr val="bg1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857F141E-2C10-42D3-8F02-882F5C66D3AB}"/>
    </a:ext>
  </a:extLst>
</a:theme>
</file>

<file path=ppt/theme/theme3.xml><?xml version="1.0" encoding="utf-8"?>
<a:theme xmlns:a="http://schemas.openxmlformats.org/drawingml/2006/main" name="Blank_layouts">
  <a:themeElements>
    <a:clrScheme name="Default color palette">
      <a:dk1>
        <a:srgbClr val="000000"/>
      </a:dk1>
      <a:lt1>
        <a:srgbClr val="FFFFFF"/>
      </a:lt1>
      <a:dk2>
        <a:srgbClr val="003738"/>
      </a:dk2>
      <a:lt2>
        <a:srgbClr val="FFFFFF"/>
      </a:lt2>
      <a:accent1>
        <a:srgbClr val="93EB20"/>
      </a:accent1>
      <a:accent2>
        <a:srgbClr val="00E296"/>
      </a:accent2>
      <a:accent3>
        <a:srgbClr val="FFC000"/>
      </a:accent3>
      <a:accent4>
        <a:srgbClr val="288782"/>
      </a:accent4>
      <a:accent5>
        <a:srgbClr val="159F98"/>
      </a:accent5>
      <a:accent6>
        <a:srgbClr val="00B492"/>
      </a:accent6>
      <a:hlink>
        <a:srgbClr val="93EB20"/>
      </a:hlink>
      <a:folHlink>
        <a:srgbClr val="288782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>
          <a:solidFill>
            <a:srgbClr val="00E296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2700">
          <a:solidFill>
            <a:srgbClr val="00E296"/>
          </a:solidFill>
          <a:tailEnd type="none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spAutoFit/>
      </a:bodyPr>
      <a:lstStyle>
        <a:defPPr algn="ctr">
          <a:defRPr sz="2000" dirty="0" err="1" smtClean="0">
            <a:solidFill>
              <a:schemeClr val="bg1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9C3FAA57-619B-429C-93BE-F76CBA5F5F1C}"/>
    </a:ext>
  </a:extLst>
</a:theme>
</file>

<file path=ppt/theme/theme4.xml><?xml version="1.0" encoding="utf-8"?>
<a:theme xmlns:a="http://schemas.openxmlformats.org/drawingml/2006/main" name="1_Slides with photo">
  <a:themeElements>
    <a:clrScheme name="Default color palette">
      <a:dk1>
        <a:srgbClr val="000000"/>
      </a:dk1>
      <a:lt1>
        <a:srgbClr val="FFFFFF"/>
      </a:lt1>
      <a:dk2>
        <a:srgbClr val="003738"/>
      </a:dk2>
      <a:lt2>
        <a:srgbClr val="FFFFFF"/>
      </a:lt2>
      <a:accent1>
        <a:srgbClr val="93EB20"/>
      </a:accent1>
      <a:accent2>
        <a:srgbClr val="00E296"/>
      </a:accent2>
      <a:accent3>
        <a:srgbClr val="FFC000"/>
      </a:accent3>
      <a:accent4>
        <a:srgbClr val="288782"/>
      </a:accent4>
      <a:accent5>
        <a:srgbClr val="159F98"/>
      </a:accent5>
      <a:accent6>
        <a:srgbClr val="00B492"/>
      </a:accent6>
      <a:hlink>
        <a:srgbClr val="93EB20"/>
      </a:hlink>
      <a:folHlink>
        <a:srgbClr val="288782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>
          <a:solidFill>
            <a:srgbClr val="00E296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2700">
          <a:solidFill>
            <a:srgbClr val="00E296"/>
          </a:solidFill>
          <a:tailEnd type="none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spAutoFit/>
      </a:bodyPr>
      <a:lstStyle>
        <a:defPPr algn="ctr">
          <a:defRPr sz="2000" dirty="0" err="1" smtClean="0">
            <a:solidFill>
              <a:schemeClr val="bg1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9C3FAA57-619B-429C-93BE-F76CBA5F5F1C}"/>
    </a:ext>
  </a:extLst>
</a:theme>
</file>

<file path=ppt/theme/theme5.xml><?xml version="1.0" encoding="utf-8"?>
<a:theme xmlns:a="http://schemas.openxmlformats.org/drawingml/2006/main" name="Light Theme slides (secondary)">
  <a:themeElements>
    <a:clrScheme name="Default color palette">
      <a:dk1>
        <a:srgbClr val="000000"/>
      </a:dk1>
      <a:lt1>
        <a:srgbClr val="FFFFFF"/>
      </a:lt1>
      <a:dk2>
        <a:srgbClr val="003738"/>
      </a:dk2>
      <a:lt2>
        <a:srgbClr val="FFFFFF"/>
      </a:lt2>
      <a:accent1>
        <a:srgbClr val="93EB20"/>
      </a:accent1>
      <a:accent2>
        <a:srgbClr val="00E296"/>
      </a:accent2>
      <a:accent3>
        <a:srgbClr val="FFC000"/>
      </a:accent3>
      <a:accent4>
        <a:srgbClr val="288782"/>
      </a:accent4>
      <a:accent5>
        <a:srgbClr val="159F98"/>
      </a:accent5>
      <a:accent6>
        <a:srgbClr val="00B492"/>
      </a:accent6>
      <a:hlink>
        <a:srgbClr val="93EB20"/>
      </a:hlink>
      <a:folHlink>
        <a:srgbClr val="288782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12700">
          <a:solidFill>
            <a:srgbClr val="159F98"/>
          </a:solidFill>
          <a:tailEnd type="none" w="med" len="sm"/>
        </a:ln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2700">
          <a:solidFill>
            <a:srgbClr val="159F98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spAutoFit/>
      </a:bodyPr>
      <a:lstStyle>
        <a:defPPr algn="ctr">
          <a:defRPr sz="2000" dirty="0" err="1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857F141E-2C10-42D3-8F02-882F5C66D3A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A593C8006C30499F2944E0A8A9581A" ma:contentTypeVersion="2" ma:contentTypeDescription="Create a new document." ma:contentTypeScope="" ma:versionID="b631bdccec28abf94ce1bb418a5379c5">
  <xsd:schema xmlns:xsd="http://www.w3.org/2001/XMLSchema" xmlns:xs="http://www.w3.org/2001/XMLSchema" xmlns:p="http://schemas.microsoft.com/office/2006/metadata/properties" xmlns:ns1="http://schemas.microsoft.com/sharepoint/v3" xmlns:ns2="d05dc32b-c3f3-4763-8fa9-04829637c5c0" targetNamespace="http://schemas.microsoft.com/office/2006/metadata/properties" ma:root="true" ma:fieldsID="e7bd35c2624c449394c1f6a62c8cbf7f" ns1:_="" ns2:_="">
    <xsd:import namespace="http://schemas.microsoft.com/sharepoint/v3"/>
    <xsd:import namespace="d05dc32b-c3f3-4763-8fa9-04829637c5c0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5dc32b-c3f3-4763-8fa9-04829637c5c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3D3D574-D381-4FE6-995B-104B08BA7C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d05dc32b-c3f3-4763-8fa9-04829637c5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4C39AA7-EB4B-4889-9FB7-D13BB39487B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85BD9305-F2A6-4227-837C-B4043BC74EC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Veeam Corporate Template (dark)</Template>
  <TotalTime>5807</TotalTime>
  <Words>419</Words>
  <Application>Microsoft Office PowerPoint</Application>
  <PresentationFormat>화면 슬라이드 쇼(16:9)</PresentationFormat>
  <Paragraphs>120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Guardian Sans</vt:lpstr>
      <vt:lpstr>Arial</vt:lpstr>
      <vt:lpstr>Calibri</vt:lpstr>
      <vt:lpstr>Tahoma</vt:lpstr>
      <vt:lpstr>Key slides</vt:lpstr>
      <vt:lpstr>1_General slides</vt:lpstr>
      <vt:lpstr>Blank_layouts</vt:lpstr>
      <vt:lpstr>1_Slides with photo</vt:lpstr>
      <vt:lpstr>Light Theme slides (secondary)</vt:lpstr>
      <vt:lpstr>PowerPoint 프레젠테이션</vt:lpstr>
      <vt:lpstr>클라우드 내에서 데이터 손실 발생 요인</vt:lpstr>
      <vt:lpstr>여전히 백업은 필요</vt:lpstr>
      <vt:lpstr>PowerPoint 프레젠테이션</vt:lpstr>
      <vt:lpstr>Veeam Backup for Azure 요약</vt:lpstr>
      <vt:lpstr>PowerPoint 프레젠테이션</vt:lpstr>
      <vt:lpstr>아키텍처 &amp; 배포</vt:lpstr>
      <vt:lpstr>PowerPoint 프레젠테이션</vt:lpstr>
      <vt:lpstr>보안</vt:lpstr>
      <vt:lpstr>PowerPoint 프레젠테이션</vt:lpstr>
      <vt:lpstr>재해 복구</vt:lpstr>
      <vt:lpstr>PowerPoint 프레젠테이션</vt:lpstr>
      <vt:lpstr>데이터 이동성</vt:lpstr>
      <vt:lpstr>PowerPoint 프레젠테이션</vt:lpstr>
      <vt:lpstr>비용 최적화</vt:lpstr>
      <vt:lpstr>PowerPoint 프레젠테이션</vt:lpstr>
      <vt:lpstr>자동화</vt:lpstr>
      <vt:lpstr>PowerPoint 프레젠테이션</vt:lpstr>
      <vt:lpstr>백업 구성도</vt:lpstr>
      <vt:lpstr>PowerPoint 프레젠테이션</vt:lpstr>
      <vt:lpstr>경쟁사 비교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 Nicholls</dc:creator>
  <cp:lastModifiedBy>Dongun Shin</cp:lastModifiedBy>
  <cp:revision>160</cp:revision>
  <cp:lastPrinted>2017-05-13T15:11:09Z</cp:lastPrinted>
  <dcterms:created xsi:type="dcterms:W3CDTF">2020-02-05T17:53:46Z</dcterms:created>
  <dcterms:modified xsi:type="dcterms:W3CDTF">2020-11-06T08:02:10Z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CMWhitepaperType">
    <vt:lpwstr/>
  </property>
  <property fmtid="{D5CDD505-2E9C-101B-9397-08002B2CF9AE}" pid="3" name="ECMLanguage">
    <vt:lpwstr>3;#English|07f96b39-8f94-4216-97e6-b78eba3c58e1</vt:lpwstr>
  </property>
  <property fmtid="{D5CDD505-2E9C-101B-9397-08002B2CF9AE}" pid="4" name="i74269a7de984593b031d34cb385df95">
    <vt:lpwstr/>
  </property>
  <property fmtid="{D5CDD505-2E9C-101B-9397-08002B2CF9AE}" pid="5" name="ECMMarketAnalysisType">
    <vt:lpwstr/>
  </property>
  <property fmtid="{D5CDD505-2E9C-101B-9397-08002B2CF9AE}" pid="6" name="ECMVertical">
    <vt:lpwstr/>
  </property>
  <property fmtid="{D5CDD505-2E9C-101B-9397-08002B2CF9AE}" pid="7" name="ECMPartnerCustomer">
    <vt:lpwstr>54;#Customer|6123597a-1913-44dc-9924-b5c9eb8e9234</vt:lpwstr>
  </property>
  <property fmtid="{D5CDD505-2E9C-101B-9397-08002B2CF9AE}" pid="8" name="m5ad6e19f9e2479e8c23350beb1070d4">
    <vt:lpwstr/>
  </property>
  <property fmtid="{D5CDD505-2E9C-101B-9397-08002B2CF9AE}" pid="9" name="TaxKeyword">
    <vt:lpwstr/>
  </property>
  <property fmtid="{D5CDD505-2E9C-101B-9397-08002B2CF9AE}" pid="10" name="pf314b354fff4d4aa1f45915919fefca">
    <vt:lpwstr/>
  </property>
  <property fmtid="{D5CDD505-2E9C-101B-9397-08002B2CF9AE}" pid="11" name="ECMUIType">
    <vt:lpwstr/>
  </property>
  <property fmtid="{D5CDD505-2E9C-101B-9397-08002B2CF9AE}" pid="12" name="ECMPrintGraphicsSubject">
    <vt:lpwstr/>
  </property>
  <property fmtid="{D5CDD505-2E9C-101B-9397-08002B2CF9AE}" pid="13" name="neb7c065c857415f9da8b13e76c99072">
    <vt:lpwstr>Presentations|de4c0233-fbe6-422a-80a4-179d0996851d</vt:lpwstr>
  </property>
  <property fmtid="{D5CDD505-2E9C-101B-9397-08002B2CF9AE}" pid="14" name="ECMAlliances">
    <vt:lpwstr>263;#All Solutions|c9767bc9-9e10-4aa9-8cdd-5882c5154d8e</vt:lpwstr>
  </property>
  <property fmtid="{D5CDD505-2E9C-101B-9397-08002B2CF9AE}" pid="15" name="ECMHypervisor">
    <vt:lpwstr/>
  </property>
  <property fmtid="{D5CDD505-2E9C-101B-9397-08002B2CF9AE}" pid="16" name="j34c59180bf04b139f26e4d7d5575b31">
    <vt:lpwstr/>
  </property>
  <property fmtid="{D5CDD505-2E9C-101B-9397-08002B2CF9AE}" pid="17" name="ECMDesignResourcesSubject">
    <vt:lpwstr/>
  </property>
  <property fmtid="{D5CDD505-2E9C-101B-9397-08002B2CF9AE}" pid="18" name="LikesCount">
    <vt:i4>1</vt:i4>
  </property>
  <property fmtid="{D5CDD505-2E9C-101B-9397-08002B2CF9AE}" pid="19" name="e6ef8ae30fac436c9569166a91d4fc76">
    <vt:lpwstr/>
  </property>
  <property fmtid="{D5CDD505-2E9C-101B-9397-08002B2CF9AE}" pid="20" name="ECMCallScriptType">
    <vt:lpwstr/>
  </property>
  <property fmtid="{D5CDD505-2E9C-101B-9397-08002B2CF9AE}" pid="21" name="ECMMarketingStage">
    <vt:lpwstr/>
  </property>
  <property fmtid="{D5CDD505-2E9C-101B-9397-08002B2CF9AE}" pid="22" name="ContentTypeId">
    <vt:lpwstr>0x01010097A593C8006C30499F2944E0A8A9581A</vt:lpwstr>
  </property>
  <property fmtid="{D5CDD505-2E9C-101B-9397-08002B2CF9AE}" pid="23" name="oed54f3a74e34a46ae004ab2cb3bf7e8">
    <vt:lpwstr/>
  </property>
  <property fmtid="{D5CDD505-2E9C-101B-9397-08002B2CF9AE}" pid="24" name="ECMPresentationsGraphicsSubject">
    <vt:lpwstr>238;#Documentation|c2d16c76-e873-4401-a322-baf22aa78fcd;#239;#Campaign|844b0e98-48d0-4ab4-8824-d30f597ac69c;#240;#Event|882cd065-e920-4da8-bd24-2f3a4430f981;#251;#Exhibition|933cf78d-aff3-4ec9-8a0b-8bdb50cf5d67;#255;#Sales Enablement|fee4eaef-77df-455f-8b</vt:lpwstr>
  </property>
  <property fmtid="{D5CDD505-2E9C-101B-9397-08002B2CF9AE}" pid="25" name="o5f5e85b64a34e65ad33464cb6c0b918">
    <vt:lpwstr>Documentation|c2d16c76-e873-4401-a322-baf22aa78fcd;Campaign|844b0e98-48d0-4ab4-8824-d30f597ac69c;Event|882cd065-e920-4da8-bd24-2f3a4430f981;Exhibition|933cf78d-aff3-4ec9-8a0b-8bdb50cf5d67;Sales Enablement|fee4eaef-77df-455f-8b12-efecfc4effc0</vt:lpwstr>
  </property>
  <property fmtid="{D5CDD505-2E9C-101B-9397-08002B2CF9AE}" pid="26" name="ECMInternalExternal">
    <vt:lpwstr>110;#Internal (Veeam)|70588c4f-df11-4018-95c2-d32a8f0632bb</vt:lpwstr>
  </property>
  <property fmtid="{D5CDD505-2E9C-101B-9397-08002B2CF9AE}" pid="27" name="ECMGraphicsType">
    <vt:lpwstr/>
  </property>
  <property fmtid="{D5CDD505-2E9C-101B-9397-08002B2CF9AE}" pid="28" name="TaxKeywordTaxHTField">
    <vt:lpwstr/>
  </property>
  <property fmtid="{D5CDD505-2E9C-101B-9397-08002B2CF9AE}" pid="29" name="ECMParentDoc">
    <vt:lpwstr>, </vt:lpwstr>
  </property>
  <property fmtid="{D5CDD505-2E9C-101B-9397-08002B2CF9AE}" pid="30" name="Disposition_x0020_Type">
    <vt:lpwstr/>
  </property>
  <property fmtid="{D5CDD505-2E9C-101B-9397-08002B2CF9AE}" pid="31" name="ECMProduct">
    <vt:lpwstr>259;#N/A|b72144cb-7888-4a2d-81fa-9da212a1619f</vt:lpwstr>
  </property>
  <property fmtid="{D5CDD505-2E9C-101B-9397-08002B2CF9AE}" pid="32" name="ECMStageOfSale">
    <vt:lpwstr>52;#1-Qualify|47022983-abe8-463e-ae6c-9db6a793a786;#63;#2-Identify|bcea8331-d022-4da7-b580-3c5d590c963a;#111;#3-Propose|0c3124ce-1c63-4040-a928-5205805e9eba;#112;#4-Validate Solution|922b3c00-814f-4f2c-b49f-ec9519d895e1;#193;#5-Close|1b26a1e7-5c6e-4170-87</vt:lpwstr>
  </property>
  <property fmtid="{D5CDD505-2E9C-101B-9397-08002B2CF9AE}" pid="33" name="pff748c0bd734496b79ea7ae06c0e132">
    <vt:lpwstr/>
  </property>
  <property fmtid="{D5CDD505-2E9C-101B-9397-08002B2CF9AE}" pid="34" name="f8c6466bdf284165b502514ef0960a93">
    <vt:lpwstr/>
  </property>
  <property fmtid="{D5CDD505-2E9C-101B-9397-08002B2CF9AE}" pid="35" name="ECMVendor">
    <vt:lpwstr/>
  </property>
  <property fmtid="{D5CDD505-2E9C-101B-9397-08002B2CF9AE}" pid="36" name="pd774d1a8be446d397f375a0336488e0">
    <vt:lpwstr/>
  </property>
  <property fmtid="{D5CDD505-2E9C-101B-9397-08002B2CF9AE}" pid="37" name="ECMDisposition">
    <vt:lpwstr/>
  </property>
  <property fmtid="{D5CDD505-2E9C-101B-9397-08002B2CF9AE}" pid="38" name="Link to veeam.com">
    <vt:lpwstr>, </vt:lpwstr>
  </property>
  <property fmtid="{D5CDD505-2E9C-101B-9397-08002B2CF9AE}" pid="39" name="ECMRegion">
    <vt:lpwstr>37;#Global|56018d5f-5315-4f9a-8407-54d0e761a94a</vt:lpwstr>
  </property>
  <property fmtid="{D5CDD505-2E9C-101B-9397-08002B2CF9AE}" pid="40" name="ECMPrintGraphicsType">
    <vt:lpwstr/>
  </property>
  <property fmtid="{D5CDD505-2E9C-101B-9397-08002B2CF9AE}" pid="41" name="ECMWebGraphicsType">
    <vt:lpwstr/>
  </property>
  <property fmtid="{D5CDD505-2E9C-101B-9397-08002B2CF9AE}" pid="42" name="Disposition Type">
    <vt:lpwstr/>
  </property>
  <property fmtid="{D5CDD505-2E9C-101B-9397-08002B2CF9AE}" pid="43" name="ECMIndustrySegment">
    <vt:lpwstr/>
  </property>
  <property fmtid="{D5CDD505-2E9C-101B-9397-08002B2CF9AE}" pid="44" name="d72d41b6328346bbac04a2cb37c4c885">
    <vt:lpwstr/>
  </property>
  <property fmtid="{D5CDD505-2E9C-101B-9397-08002B2CF9AE}" pid="45" name="pdff2c3639cc4f0fac7d1b55534dac16">
    <vt:lpwstr/>
  </property>
  <property fmtid="{D5CDD505-2E9C-101B-9397-08002B2CF9AE}" pid="46" name="ECMCampaignName">
    <vt:lpwstr/>
  </property>
  <property fmtid="{D5CDD505-2E9C-101B-9397-08002B2CF9AE}" pid="47" name="ECMPresentationsGraphicsType">
    <vt:lpwstr>249;#Template|5cf4d992-6a87-462f-98f4-455ae2039662</vt:lpwstr>
  </property>
  <property fmtid="{D5CDD505-2E9C-101B-9397-08002B2CF9AE}" pid="48" name="je6b2c9d664e4a95a3790782edc82042">
    <vt:lpwstr/>
  </property>
  <property fmtid="{D5CDD505-2E9C-101B-9397-08002B2CF9AE}" pid="49" name="ECMCompetitiveType">
    <vt:lpwstr/>
  </property>
  <property fmtid="{D5CDD505-2E9C-101B-9397-08002B2CF9AE}" pid="50" name="Link to Campaign in SF">
    <vt:lpwstr>, </vt:lpwstr>
  </property>
  <property fmtid="{D5CDD505-2E9C-101B-9397-08002B2CF9AE}" pid="51" name="ebe0cd54f2cc46259de1b1d3aff537a0">
    <vt:lpwstr/>
  </property>
  <property fmtid="{D5CDD505-2E9C-101B-9397-08002B2CF9AE}" pid="52" name="ECMTargetedBuyerPerson">
    <vt:lpwstr/>
  </property>
  <property fmtid="{D5CDD505-2E9C-101B-9397-08002B2CF9AE}" pid="53" name="ECMBroadNarrowAudience">
    <vt:lpwstr/>
  </property>
  <property fmtid="{D5CDD505-2E9C-101B-9397-08002B2CF9AE}" pid="54" name="ECMGuidelinesType">
    <vt:lpwstr/>
  </property>
  <property fmtid="{D5CDD505-2E9C-101B-9397-08002B2CF9AE}" pid="55" name="eaa3a7d15bed42669d645562376fe50b">
    <vt:lpwstr/>
  </property>
  <property fmtid="{D5CDD505-2E9C-101B-9397-08002B2CF9AE}" pid="56" name="c1e74be1eae249c58b0d9b737e0870a5">
    <vt:lpwstr/>
  </property>
  <property fmtid="{D5CDD505-2E9C-101B-9397-08002B2CF9AE}" pid="57" name="p0cfc8a4168949819f0998e437ec9051">
    <vt:lpwstr/>
  </property>
  <property fmtid="{D5CDD505-2E9C-101B-9397-08002B2CF9AE}" pid="58" name="n3287bb41ba64452b2830fcc408704c9">
    <vt:lpwstr/>
  </property>
  <property fmtid="{D5CDD505-2E9C-101B-9397-08002B2CF9AE}" pid="59" name="m439c7bec22e426ab1454bd2998b8711">
    <vt:lpwstr/>
  </property>
  <property fmtid="{D5CDD505-2E9C-101B-9397-08002B2CF9AE}" pid="60" name="ECMApplicationRecovery">
    <vt:lpwstr/>
  </property>
  <property fmtid="{D5CDD505-2E9C-101B-9397-08002B2CF9AE}" pid="61" name="ECMCheatSheetType">
    <vt:lpwstr/>
  </property>
  <property fmtid="{D5CDD505-2E9C-101B-9397-08002B2CF9AE}" pid="62" name="ECMAudience">
    <vt:lpwstr>171;#ALL|ad0e3522-d098-49cb-9fa5-82217f4767c5</vt:lpwstr>
  </property>
  <property fmtid="{D5CDD505-2E9C-101B-9397-08002B2CF9AE}" pid="63" name="ECMUISubject">
    <vt:lpwstr/>
  </property>
  <property fmtid="{D5CDD505-2E9C-101B-9397-08002B2CF9AE}" pid="64" name="jd36fb717478479e835e22d281dd20a3">
    <vt:lpwstr/>
  </property>
  <property fmtid="{D5CDD505-2E9C-101B-9397-08002B2CF9AE}" pid="65" name="Link to ProPartner">
    <vt:lpwstr>, </vt:lpwstr>
  </property>
  <property fmtid="{D5CDD505-2E9C-101B-9397-08002B2CF9AE}" pid="66" name="becc5d3b2da9439b90dc674b28110750">
    <vt:lpwstr/>
  </property>
  <property fmtid="{D5CDD505-2E9C-101B-9397-08002B2CF9AE}" pid="67" name="i69dcc2a6214460aa01b1136dd585917">
    <vt:lpwstr/>
  </property>
  <property fmtid="{D5CDD505-2E9C-101B-9397-08002B2CF9AE}" pid="68" name="ECMProductPresentationType">
    <vt:lpwstr/>
  </property>
  <property fmtid="{D5CDD505-2E9C-101B-9397-08002B2CF9AE}" pid="69" name="dc0d93916a9e4e28a485206eb207dc70">
    <vt:lpwstr>Template|5cf4d992-6a87-462f-98f4-455ae2039662</vt:lpwstr>
  </property>
  <property fmtid="{D5CDD505-2E9C-101B-9397-08002B2CF9AE}" pid="70" name="o85c8aad9a314074a476b64376f3fceb">
    <vt:lpwstr/>
  </property>
  <property fmtid="{D5CDD505-2E9C-101B-9397-08002B2CF9AE}" pid="71" name="ECMProductVerion">
    <vt:lpwstr>151;#N/A|13c94ca0-6b62-49d8-bd25-c160e52d2f21</vt:lpwstr>
  </property>
  <property fmtid="{D5CDD505-2E9C-101B-9397-08002B2CF9AE}" pid="72" name="ECMGuidelinesDesignSubject">
    <vt:lpwstr>179;#Presentations|de4c0233-fbe6-422a-80a4-179d0996851d</vt:lpwstr>
  </property>
  <property fmtid="{D5CDD505-2E9C-101B-9397-08002B2CF9AE}" pid="73" name="ECMDesignResourcesType">
    <vt:lpwstr/>
  </property>
  <property fmtid="{D5CDD505-2E9C-101B-9397-08002B2CF9AE}" pid="74" name="ECMWebGraphicsSubject">
    <vt:lpwstr/>
  </property>
  <property fmtid="{D5CDD505-2E9C-101B-9397-08002B2CF9AE}" pid="75" name="_dlc_DocIdItemGuid">
    <vt:lpwstr>1ac20b7d-ec00-4dbe-aef2-b76d891967eb</vt:lpwstr>
  </property>
  <property fmtid="{D5CDD505-2E9C-101B-9397-08002B2CF9AE}" pid="76" name="ECMDatasheetType">
    <vt:lpwstr/>
  </property>
  <property fmtid="{D5CDD505-2E9C-101B-9397-08002B2CF9AE}" pid="77" name="ECMEvent">
    <vt:lpwstr/>
  </property>
  <property fmtid="{D5CDD505-2E9C-101B-9397-08002B2CF9AE}" pid="78" name="ECMCompetitiveProduct">
    <vt:lpwstr/>
  </property>
  <property fmtid="{D5CDD505-2E9C-101B-9397-08002B2CF9AE}" pid="79" name="k3d1248032604096bf36963f0f8276f3">
    <vt:lpwstr/>
  </property>
  <property fmtid="{D5CDD505-2E9C-101B-9397-08002B2CF9AE}" pid="80" name="LikedBy">
    <vt:lpwstr>2;#i:0#.w|amust\eborisova</vt:lpwstr>
  </property>
  <property fmtid="{D5CDD505-2E9C-101B-9397-08002B2CF9AE}" pid="81" name="c07b6a7c25d340ec8c290ead2d7d00b1">
    <vt:lpwstr/>
  </property>
  <property fmtid="{D5CDD505-2E9C-101B-9397-08002B2CF9AE}" pid="82" name="k2148110fdb94449a6b87b8849495725">
    <vt:lpwstr/>
  </property>
  <property fmtid="{D5CDD505-2E9C-101B-9397-08002B2CF9AE}" pid="83" name="ECMFlyerType">
    <vt:lpwstr/>
  </property>
  <property fmtid="{D5CDD505-2E9C-101B-9397-08002B2CF9AE}" pid="84" name="ECMWebinarType">
    <vt:lpwstr/>
  </property>
  <property fmtid="{D5CDD505-2E9C-101B-9397-08002B2CF9AE}" pid="85" name="o86f45d8573047a98345fda25e79eb23">
    <vt:lpwstr/>
  </property>
  <property fmtid="{D5CDD505-2E9C-101B-9397-08002B2CF9AE}" pid="86" name="b3717f551f6a4808b617198e71622fc9">
    <vt:lpwstr/>
  </property>
  <property fmtid="{D5CDD505-2E9C-101B-9397-08002B2CF9AE}" pid="87" name="ECMPlaybookType">
    <vt:lpwstr/>
  </property>
  <property fmtid="{D5CDD505-2E9C-101B-9397-08002B2CF9AE}" pid="88" name="ECMFAQType">
    <vt:lpwstr/>
  </property>
</Properties>
</file>